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88" r:id="rId3"/>
    <p:sldId id="289" r:id="rId4"/>
    <p:sldId id="257" r:id="rId5"/>
    <p:sldId id="259" r:id="rId6"/>
    <p:sldId id="262" r:id="rId7"/>
    <p:sldId id="265" r:id="rId8"/>
    <p:sldId id="260" r:id="rId9"/>
    <p:sldId id="290" r:id="rId10"/>
    <p:sldId id="277" r:id="rId11"/>
    <p:sldId id="291" r:id="rId12"/>
    <p:sldId id="292" r:id="rId13"/>
    <p:sldId id="293" r:id="rId14"/>
    <p:sldId id="294" r:id="rId15"/>
    <p:sldId id="296" r:id="rId16"/>
    <p:sldId id="295" r:id="rId17"/>
    <p:sldId id="297" r:id="rId18"/>
    <p:sldId id="298" r:id="rId19"/>
    <p:sldId id="299" r:id="rId20"/>
    <p:sldId id="264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61" r:id="rId30"/>
    <p:sldId id="308" r:id="rId31"/>
    <p:sldId id="309" r:id="rId32"/>
    <p:sldId id="310" r:id="rId33"/>
    <p:sldId id="311" r:id="rId34"/>
    <p:sldId id="312" r:id="rId35"/>
    <p:sldId id="313" r:id="rId36"/>
    <p:sldId id="282" r:id="rId37"/>
  </p:sldIdLst>
  <p:sldSz cx="18288000" cy="10287000"/>
  <p:notesSz cx="6858000" cy="9144000"/>
  <p:embeddedFontLst>
    <p:embeddedFont>
      <p:font typeface="Bahnschrift" panose="020B0502040204020203" pitchFamily="34" charset="0"/>
      <p:regular r:id="rId39"/>
      <p:bold r:id="rId40"/>
    </p:embeddedFont>
    <p:embeddedFont>
      <p:font typeface="Bodoni MT" panose="02070603080606020203" pitchFamily="18" charset="0"/>
      <p:regular r:id="rId41"/>
      <p:bold r:id="rId42"/>
      <p:italic r:id="rId43"/>
      <p:boldItalic r:id="rId44"/>
    </p:embeddedFont>
    <p:embeddedFont>
      <p:font typeface="Century Schoolbook" panose="02040604050505020304" pitchFamily="18" charset="0"/>
      <p:regular r:id="rId45"/>
      <p:bold r:id="rId46"/>
      <p:italic r:id="rId47"/>
      <p:boldItalic r:id="rId48"/>
    </p:embeddedFont>
    <p:embeddedFont>
      <p:font typeface="Libre Baskerville" panose="02000000000000000000" pitchFamily="2" charset="0"/>
      <p:regular r:id="rId49"/>
      <p:bold r:id="rId50"/>
      <p:italic r:id="rId51"/>
    </p:embeddedFont>
    <p:embeddedFont>
      <p:font typeface="Libre Franklin Light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3244B7-19CF-44D7-A698-19F5996B0E4D}">
  <a:tblStyle styleId="{673244B7-19CF-44D7-A698-19F5996B0E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106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80F2602F-3CB7-2A6E-E52C-FB9673A2A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>
            <a:extLst>
              <a:ext uri="{FF2B5EF4-FFF2-40B4-BE49-F238E27FC236}">
                <a16:creationId xmlns:a16="http://schemas.microsoft.com/office/drawing/2014/main" id="{92DE0D97-7D0E-D8D8-1FDB-5CA2F8ACD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0:notes">
            <a:extLst>
              <a:ext uri="{FF2B5EF4-FFF2-40B4-BE49-F238E27FC236}">
                <a16:creationId xmlns:a16="http://schemas.microsoft.com/office/drawing/2014/main" id="{338ABDF4-9568-31B6-831F-7A7FA3EE8F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95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DBF58F56-D988-F34C-E576-1DC012A61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>
            <a:extLst>
              <a:ext uri="{FF2B5EF4-FFF2-40B4-BE49-F238E27FC236}">
                <a16:creationId xmlns:a16="http://schemas.microsoft.com/office/drawing/2014/main" id="{3D550C74-2E75-EEA3-3E65-4FDD61D77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0:notes">
            <a:extLst>
              <a:ext uri="{FF2B5EF4-FFF2-40B4-BE49-F238E27FC236}">
                <a16:creationId xmlns:a16="http://schemas.microsoft.com/office/drawing/2014/main" id="{4F83B89F-81BA-3D03-117D-E861B394E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9952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9FE9C156-D2DD-F74A-E52A-4F5AE9C33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>
            <a:extLst>
              <a:ext uri="{FF2B5EF4-FFF2-40B4-BE49-F238E27FC236}">
                <a16:creationId xmlns:a16="http://schemas.microsoft.com/office/drawing/2014/main" id="{966CE119-5F56-3179-A0BA-AD00623C9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0:notes">
            <a:extLst>
              <a:ext uri="{FF2B5EF4-FFF2-40B4-BE49-F238E27FC236}">
                <a16:creationId xmlns:a16="http://schemas.microsoft.com/office/drawing/2014/main" id="{55AB381E-73CE-3F33-4FCD-F0A0843C5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138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D265F010-828C-4C8A-6C71-795347DA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>
            <a:extLst>
              <a:ext uri="{FF2B5EF4-FFF2-40B4-BE49-F238E27FC236}">
                <a16:creationId xmlns:a16="http://schemas.microsoft.com/office/drawing/2014/main" id="{8CB88EE9-E812-15E4-9C1C-171246941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0:notes">
            <a:extLst>
              <a:ext uri="{FF2B5EF4-FFF2-40B4-BE49-F238E27FC236}">
                <a16:creationId xmlns:a16="http://schemas.microsoft.com/office/drawing/2014/main" id="{2F3AD207-F981-E28D-BD19-7E63BB037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756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CDFAA43F-A2F3-1747-FF02-2677D5AE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>
            <a:extLst>
              <a:ext uri="{FF2B5EF4-FFF2-40B4-BE49-F238E27FC236}">
                <a16:creationId xmlns:a16="http://schemas.microsoft.com/office/drawing/2014/main" id="{8CBACC53-24DB-5EA2-CFBD-084D94505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>
            <a:extLst>
              <a:ext uri="{FF2B5EF4-FFF2-40B4-BE49-F238E27FC236}">
                <a16:creationId xmlns:a16="http://schemas.microsoft.com/office/drawing/2014/main" id="{9D875D41-8B9C-2F67-8555-2122161DF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577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8201F0CF-C3D0-B11F-C4DD-CED6988A0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:notes">
            <a:extLst>
              <a:ext uri="{FF2B5EF4-FFF2-40B4-BE49-F238E27FC236}">
                <a16:creationId xmlns:a16="http://schemas.microsoft.com/office/drawing/2014/main" id="{337F16BE-7EFE-CD05-6281-DC9D002BE9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2:notes">
            <a:extLst>
              <a:ext uri="{FF2B5EF4-FFF2-40B4-BE49-F238E27FC236}">
                <a16:creationId xmlns:a16="http://schemas.microsoft.com/office/drawing/2014/main" id="{C745A28D-06C0-DA59-BDF2-DE8623D71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966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B61A43E1-0F13-C5FD-2CE7-D19C6E71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:notes">
            <a:extLst>
              <a:ext uri="{FF2B5EF4-FFF2-40B4-BE49-F238E27FC236}">
                <a16:creationId xmlns:a16="http://schemas.microsoft.com/office/drawing/2014/main" id="{938D0CA5-B24B-8DAF-B96B-E71652C25D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2:notes">
            <a:extLst>
              <a:ext uri="{FF2B5EF4-FFF2-40B4-BE49-F238E27FC236}">
                <a16:creationId xmlns:a16="http://schemas.microsoft.com/office/drawing/2014/main" id="{AE3CB918-EB71-00B2-0D80-6E9E3BF3C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182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E24C4A9F-429A-6E81-6DDB-9C68704BE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>
            <a:extLst>
              <a:ext uri="{FF2B5EF4-FFF2-40B4-BE49-F238E27FC236}">
                <a16:creationId xmlns:a16="http://schemas.microsoft.com/office/drawing/2014/main" id="{89165297-0DDE-585C-BF2A-7A2AB838E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>
            <a:extLst>
              <a:ext uri="{FF2B5EF4-FFF2-40B4-BE49-F238E27FC236}">
                <a16:creationId xmlns:a16="http://schemas.microsoft.com/office/drawing/2014/main" id="{7E1887E8-0C48-021F-BF62-E0B2002F0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970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725EC583-13A2-E807-BFC7-BF013FCA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BB775A4A-F681-0EED-B757-F0F26256C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96009BD5-CBD8-4F0F-EE3E-575D01ABC4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617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36FA11A7-D8F6-2D09-DBE9-BDAA78716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>
            <a:extLst>
              <a:ext uri="{FF2B5EF4-FFF2-40B4-BE49-F238E27FC236}">
                <a16:creationId xmlns:a16="http://schemas.microsoft.com/office/drawing/2014/main" id="{29F17638-9F15-2F26-D02E-54E4E4E18D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:notes">
            <a:extLst>
              <a:ext uri="{FF2B5EF4-FFF2-40B4-BE49-F238E27FC236}">
                <a16:creationId xmlns:a16="http://schemas.microsoft.com/office/drawing/2014/main" id="{E451AD37-DBB2-0E02-A375-5D90D44BD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388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BC87CD6-93B6-00DE-FA9E-364FDC0C0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0FBAB1DF-3DA9-9174-BB5B-B4A686496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4532A594-56CA-926A-2835-EA4D91581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544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DE6DD033-CD14-6096-C76A-2603F1BF7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7E301490-56DC-3436-B3D0-8286F70E6C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F5811EF4-C0BC-982B-2747-86A5104FE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7919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6D5C6229-199F-6EFC-49E6-5D0725DD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C8044849-9369-3DFD-1937-E5AD5BAEF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2638A7B5-3F6E-492C-82C5-76B5E5B72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100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41A8E057-1A28-5D75-D56E-CA51F5F2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>
            <a:extLst>
              <a:ext uri="{FF2B5EF4-FFF2-40B4-BE49-F238E27FC236}">
                <a16:creationId xmlns:a16="http://schemas.microsoft.com/office/drawing/2014/main" id="{3A47F321-8930-E06E-F00B-EEB6B44B8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>
            <a:extLst>
              <a:ext uri="{FF2B5EF4-FFF2-40B4-BE49-F238E27FC236}">
                <a16:creationId xmlns:a16="http://schemas.microsoft.com/office/drawing/2014/main" id="{2B3F9679-28E1-6FF6-B118-E8D0C3F65A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163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BFF16B63-2E11-6A89-FFD1-70FE6FA1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0F102630-15FF-E04C-E9A8-EF97B45AF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F0A1C802-5B11-09D2-F6D5-6800E9579D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496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73E72F2B-E77C-6E6B-D716-BDCCE4F53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2F05B641-CC24-9693-E968-3E36FD857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73526038-3FB8-5F3A-43DF-7ED5DA0A1C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896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F5792F08-0776-F4FC-6965-D608B5A4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>
            <a:extLst>
              <a:ext uri="{FF2B5EF4-FFF2-40B4-BE49-F238E27FC236}">
                <a16:creationId xmlns:a16="http://schemas.microsoft.com/office/drawing/2014/main" id="{85E033BF-D3E3-2D65-B216-19F07FF854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>
            <a:extLst>
              <a:ext uri="{FF2B5EF4-FFF2-40B4-BE49-F238E27FC236}">
                <a16:creationId xmlns:a16="http://schemas.microsoft.com/office/drawing/2014/main" id="{C56D6E7A-F9BE-C80D-9A8F-928A882B39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647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E2B60F36-6728-DB0E-598B-3F799255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61A474D0-F866-4AAE-ABA2-FB63D47784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FA3099D6-002B-6ACE-75A2-BBABE56AA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046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29F8C975-4B19-B35C-B260-DC6179219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F1089B39-25CA-BEDD-CF26-41EF80B9C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36CFE680-255A-ABF6-232B-5E9BEF3F3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0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3810AEDF-33B9-7C46-1BBA-1BBC18EF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80756591-C0E3-9D95-3B6E-401F12188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E5F7B577-3547-B2F5-20BA-E9F90F5B61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483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C2CB3CF-DDFB-04A5-8AA0-203E4AB4B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014E7D1A-A2BF-E7ED-E7B6-11177A1B3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E558A69A-DF18-E744-E167-FB4ABCE496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423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91529818-45B5-8A19-60DF-EFB2AE7B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>
            <a:extLst>
              <a:ext uri="{FF2B5EF4-FFF2-40B4-BE49-F238E27FC236}">
                <a16:creationId xmlns:a16="http://schemas.microsoft.com/office/drawing/2014/main" id="{114BAD35-1909-3159-F22D-018BC8895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>
            <a:extLst>
              <a:ext uri="{FF2B5EF4-FFF2-40B4-BE49-F238E27FC236}">
                <a16:creationId xmlns:a16="http://schemas.microsoft.com/office/drawing/2014/main" id="{203EA622-787B-50C1-B323-2BE3E7AC5B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8336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F74C753E-54D3-F850-4168-42F629D86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>
            <a:extLst>
              <a:ext uri="{FF2B5EF4-FFF2-40B4-BE49-F238E27FC236}">
                <a16:creationId xmlns:a16="http://schemas.microsoft.com/office/drawing/2014/main" id="{AE8AF136-425F-2D52-2520-C13DF3723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:notes">
            <a:extLst>
              <a:ext uri="{FF2B5EF4-FFF2-40B4-BE49-F238E27FC236}">
                <a16:creationId xmlns:a16="http://schemas.microsoft.com/office/drawing/2014/main" id="{A1CE558D-43D3-C623-73E1-929EF6585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3676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B3C970A2-B371-B3B1-7A72-CE7122826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>
            <a:extLst>
              <a:ext uri="{FF2B5EF4-FFF2-40B4-BE49-F238E27FC236}">
                <a16:creationId xmlns:a16="http://schemas.microsoft.com/office/drawing/2014/main" id="{809AD432-6E84-1465-318E-B02FA3E90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>
            <a:extLst>
              <a:ext uri="{FF2B5EF4-FFF2-40B4-BE49-F238E27FC236}">
                <a16:creationId xmlns:a16="http://schemas.microsoft.com/office/drawing/2014/main" id="{4A1E6973-B8B4-23F2-E5EF-8121849C8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84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127.0.0.1:7052/" TargetMode="Externa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6.png"/><Relationship Id="rId4" Type="http://schemas.openxmlformats.org/officeDocument/2006/relationships/hyperlink" Target="https://github.com/JeetPolley/Heart-o-Mete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archive.ics.uci.edu/ml/datasets/Heart+Diseas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638244" y="6456992"/>
            <a:ext cx="8316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Heart-o-Meter</a:t>
            </a:r>
            <a:endParaRPr sz="8000" dirty="0"/>
          </a:p>
        </p:txBody>
      </p:sp>
      <p:sp>
        <p:nvSpPr>
          <p:cNvPr id="85" name="Google Shape;85;p13"/>
          <p:cNvSpPr/>
          <p:nvPr/>
        </p:nvSpPr>
        <p:spPr>
          <a:xfrm>
            <a:off x="3780729" y="-1581711"/>
            <a:ext cx="6062893" cy="5148652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14565718" y="4465570"/>
            <a:ext cx="5789843" cy="5014545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8292206" y="1248777"/>
            <a:ext cx="7407672" cy="6414710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4944" r="-14943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4179795" y="-2214740"/>
            <a:ext cx="7407672" cy="6414710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354" r="-15354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8292206" y="-5678257"/>
            <a:ext cx="7428341" cy="6433636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cxnSp>
        <p:nvCxnSpPr>
          <p:cNvPr id="90" name="Google Shape;90;p13"/>
          <p:cNvCxnSpPr/>
          <p:nvPr/>
        </p:nvCxnSpPr>
        <p:spPr>
          <a:xfrm>
            <a:off x="-3933881" y="5701251"/>
            <a:ext cx="9144250" cy="0"/>
          </a:xfrm>
          <a:prstGeom prst="straightConnector1">
            <a:avLst/>
          </a:prstGeom>
          <a:noFill/>
          <a:ln w="38100" cap="flat" cmpd="sng">
            <a:solidFill>
              <a:srgbClr val="014E9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E59931-9715-AA57-AFD8-EF2C21423CA9}"/>
              </a:ext>
            </a:extLst>
          </p:cNvPr>
          <p:cNvSpPr txBox="1"/>
          <p:nvPr/>
        </p:nvSpPr>
        <p:spPr>
          <a:xfrm>
            <a:off x="2567453" y="8115300"/>
            <a:ext cx="8519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2"/>
                </a:solidFill>
                <a:latin typeface="Century Schoolbook" panose="02040604050505020304" pitchFamily="18" charset="0"/>
              </a:rPr>
              <a:t>Predict. Prevent. Protect. –Know Your Risk. Save Your Heart</a:t>
            </a:r>
            <a:r>
              <a:rPr lang="en-US" i="1" dirty="0">
                <a:solidFill>
                  <a:schemeClr val="bg2"/>
                </a:solidFill>
              </a:rPr>
              <a:t>…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9ED24-1183-BB28-EC69-4D86C91105CA}"/>
              </a:ext>
            </a:extLst>
          </p:cNvPr>
          <p:cNvSpPr txBox="1"/>
          <p:nvPr/>
        </p:nvSpPr>
        <p:spPr>
          <a:xfrm>
            <a:off x="9464040" y="9577985"/>
            <a:ext cx="8823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Jeet Polley, Presidency University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1C0CFB1-42DB-FA4B-A019-F6CC3E307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22" y="992615"/>
            <a:ext cx="3241340" cy="4054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4"/>
          <p:cNvPicPr preferRelativeResize="0"/>
          <p:nvPr/>
        </p:nvPicPr>
        <p:blipFill rotWithShape="1">
          <a:blip r:embed="rId3">
            <a:alphaModFix/>
          </a:blip>
          <a:srcRect t="62984" b="684"/>
          <a:stretch/>
        </p:blipFill>
        <p:spPr>
          <a:xfrm>
            <a:off x="0" y="0"/>
            <a:ext cx="18288000" cy="4983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43;p33">
            <a:extLst>
              <a:ext uri="{FF2B5EF4-FFF2-40B4-BE49-F238E27FC236}">
                <a16:creationId xmlns:a16="http://schemas.microsoft.com/office/drawing/2014/main" id="{3D9A4DFE-2782-AF6B-15F7-6F6F6FB7873C}"/>
              </a:ext>
            </a:extLst>
          </p:cNvPr>
          <p:cNvGrpSpPr/>
          <p:nvPr/>
        </p:nvGrpSpPr>
        <p:grpSpPr>
          <a:xfrm rot="-5400000" flipV="1">
            <a:off x="11924238" y="31786"/>
            <a:ext cx="2504098" cy="10223428"/>
            <a:chOff x="7741" y="0"/>
            <a:chExt cx="744576" cy="1552358"/>
          </a:xfrm>
        </p:grpSpPr>
        <p:sp>
          <p:nvSpPr>
            <p:cNvPr id="3" name="Google Shape;444;p33">
              <a:extLst>
                <a:ext uri="{FF2B5EF4-FFF2-40B4-BE49-F238E27FC236}">
                  <a16:creationId xmlns:a16="http://schemas.microsoft.com/office/drawing/2014/main" id="{BD9431E4-C4C3-087E-10D1-0622BC8F040C}"/>
                </a:ext>
              </a:extLst>
            </p:cNvPr>
            <p:cNvSpPr/>
            <p:nvPr/>
          </p:nvSpPr>
          <p:spPr>
            <a:xfrm>
              <a:off x="7741" y="0"/>
              <a:ext cx="371221" cy="1552358"/>
            </a:xfrm>
            <a:custGeom>
              <a:avLst/>
              <a:gdLst/>
              <a:ahLst/>
              <a:cxnLst/>
              <a:rect l="l" t="t" r="r" b="b"/>
              <a:pathLst>
                <a:path w="371221" h="1552358" extrusionOk="0">
                  <a:moveTo>
                    <a:pt x="371221" y="0"/>
                  </a:moveTo>
                  <a:lnTo>
                    <a:pt x="371221" y="1438058"/>
                  </a:lnTo>
                  <a:lnTo>
                    <a:pt x="185611" y="1552358"/>
                  </a:lnTo>
                  <a:lnTo>
                    <a:pt x="0" y="1438058"/>
                  </a:lnTo>
                  <a:lnTo>
                    <a:pt x="0" y="0"/>
                  </a:lnTo>
                  <a:lnTo>
                    <a:pt x="371221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4" name="Google Shape;445;p33">
              <a:extLst>
                <a:ext uri="{FF2B5EF4-FFF2-40B4-BE49-F238E27FC236}">
                  <a16:creationId xmlns:a16="http://schemas.microsoft.com/office/drawing/2014/main" id="{2DC63BC5-E711-0705-BB40-8CEC7EC88A4A}"/>
                </a:ext>
              </a:extLst>
            </p:cNvPr>
            <p:cNvSpPr txBox="1"/>
            <p:nvPr/>
          </p:nvSpPr>
          <p:spPr>
            <a:xfrm>
              <a:off x="117317" y="78729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34"/>
          <p:cNvSpPr txBox="1"/>
          <p:nvPr/>
        </p:nvSpPr>
        <p:spPr>
          <a:xfrm>
            <a:off x="9144000" y="5437016"/>
            <a:ext cx="9144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Uncovering Hidden Patterns in Heart Health Data</a:t>
            </a:r>
            <a:endParaRPr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54DE-4C41-01CA-DA35-C753B9B8F1FC}"/>
              </a:ext>
            </a:extLst>
          </p:cNvPr>
          <p:cNvSpPr txBox="1"/>
          <p:nvPr/>
        </p:nvSpPr>
        <p:spPr>
          <a:xfrm>
            <a:off x="7672039" y="7099582"/>
            <a:ext cx="1022342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EDA</a:t>
            </a:r>
            <a:endParaRPr lang="en-US" sz="3200" u="sng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Identify trends, anomalies, and relationships in raw data before modeling</a:t>
            </a:r>
          </a:p>
          <a:p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Matters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63% of model accuracy depends on quality EDA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C7CBB-0502-A586-75F4-0936BBA4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958" y="5683237"/>
            <a:ext cx="3743268" cy="4474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426F8D17-34D5-5372-7C76-09D75666C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>
            <a:extLst>
              <a:ext uri="{FF2B5EF4-FFF2-40B4-BE49-F238E27FC236}">
                <a16:creationId xmlns:a16="http://schemas.microsoft.com/office/drawing/2014/main" id="{B9741B48-01F3-CCC1-66F5-E6EC3C612A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>
            <a:extLst>
              <a:ext uri="{FF2B5EF4-FFF2-40B4-BE49-F238E27FC236}">
                <a16:creationId xmlns:a16="http://schemas.microsoft.com/office/drawing/2014/main" id="{08B933EF-2248-BA3A-0D0A-800110150329}"/>
              </a:ext>
            </a:extLst>
          </p:cNvPr>
          <p:cNvGrpSpPr/>
          <p:nvPr/>
        </p:nvGrpSpPr>
        <p:grpSpPr>
          <a:xfrm>
            <a:off x="0" y="243398"/>
            <a:ext cx="6490010" cy="981308"/>
            <a:chOff x="0" y="-47625"/>
            <a:chExt cx="4816592" cy="1081242"/>
          </a:xfrm>
        </p:grpSpPr>
        <p:sp>
          <p:nvSpPr>
            <p:cNvPr id="227" name="Google Shape;227;p22">
              <a:extLst>
                <a:ext uri="{FF2B5EF4-FFF2-40B4-BE49-F238E27FC236}">
                  <a16:creationId xmlns:a16="http://schemas.microsoft.com/office/drawing/2014/main" id="{378CC3A3-E2C6-F1BB-12A9-85058DD16045}"/>
                </a:ext>
              </a:extLst>
            </p:cNvPr>
            <p:cNvSpPr/>
            <p:nvPr/>
          </p:nvSpPr>
          <p:spPr>
            <a:xfrm>
              <a:off x="0" y="0"/>
              <a:ext cx="4816592" cy="1033617"/>
            </a:xfrm>
            <a:custGeom>
              <a:avLst/>
              <a:gdLst/>
              <a:ahLst/>
              <a:cxnLst/>
              <a:rect l="l" t="t" r="r" b="b"/>
              <a:pathLst>
                <a:path w="4816592" h="103361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3617"/>
                  </a:lnTo>
                  <a:lnTo>
                    <a:pt x="0" y="1033617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28" name="Google Shape;228;p22">
              <a:extLst>
                <a:ext uri="{FF2B5EF4-FFF2-40B4-BE49-F238E27FC236}">
                  <a16:creationId xmlns:a16="http://schemas.microsoft.com/office/drawing/2014/main" id="{E70B85AD-102A-D1B0-AC36-F79CFDF4F3F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2">
            <a:extLst>
              <a:ext uri="{FF2B5EF4-FFF2-40B4-BE49-F238E27FC236}">
                <a16:creationId xmlns:a16="http://schemas.microsoft.com/office/drawing/2014/main" id="{062571DF-36B7-8D48-C9D7-F63C1CAA569C}"/>
              </a:ext>
            </a:extLst>
          </p:cNvPr>
          <p:cNvSpPr txBox="1"/>
          <p:nvPr/>
        </p:nvSpPr>
        <p:spPr>
          <a:xfrm>
            <a:off x="-4992095" y="451968"/>
            <a:ext cx="16474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Distributions(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Histograms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A794C-1D05-BE98-22ED-FD4F0D9C1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7" y="1369295"/>
            <a:ext cx="13827512" cy="8674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9C0DE-63AC-24A2-BCB4-996E6DD0977B}"/>
              </a:ext>
            </a:extLst>
          </p:cNvPr>
          <p:cNvSpPr txBox="1"/>
          <p:nvPr/>
        </p:nvSpPr>
        <p:spPr>
          <a:xfrm>
            <a:off x="14429678" y="2484417"/>
            <a:ext cx="3501483" cy="59400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b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age distribution shows most patients are between 40-60 years old, with peak prevalence around 50-60 years. This aligns with higher cardiovascular risk in middle-aged populations.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8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5D81C5C1-30D6-1B65-4EB5-3A538E3D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>
            <a:extLst>
              <a:ext uri="{FF2B5EF4-FFF2-40B4-BE49-F238E27FC236}">
                <a16:creationId xmlns:a16="http://schemas.microsoft.com/office/drawing/2014/main" id="{1A7A701F-40CD-6808-A50D-D502CA6FBD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>
            <a:extLst>
              <a:ext uri="{FF2B5EF4-FFF2-40B4-BE49-F238E27FC236}">
                <a16:creationId xmlns:a16="http://schemas.microsoft.com/office/drawing/2014/main" id="{B414A398-B599-E9AE-ACD7-040C4F146F9F}"/>
              </a:ext>
            </a:extLst>
          </p:cNvPr>
          <p:cNvGrpSpPr/>
          <p:nvPr/>
        </p:nvGrpSpPr>
        <p:grpSpPr>
          <a:xfrm>
            <a:off x="0" y="243398"/>
            <a:ext cx="10861288" cy="981308"/>
            <a:chOff x="0" y="-47625"/>
            <a:chExt cx="4816592" cy="1081242"/>
          </a:xfrm>
        </p:grpSpPr>
        <p:sp>
          <p:nvSpPr>
            <p:cNvPr id="227" name="Google Shape;227;p22">
              <a:extLst>
                <a:ext uri="{FF2B5EF4-FFF2-40B4-BE49-F238E27FC236}">
                  <a16:creationId xmlns:a16="http://schemas.microsoft.com/office/drawing/2014/main" id="{EAC7C56D-009D-7EE9-BBE6-8970488D20EA}"/>
                </a:ext>
              </a:extLst>
            </p:cNvPr>
            <p:cNvSpPr/>
            <p:nvPr/>
          </p:nvSpPr>
          <p:spPr>
            <a:xfrm>
              <a:off x="0" y="0"/>
              <a:ext cx="4816592" cy="1033617"/>
            </a:xfrm>
            <a:custGeom>
              <a:avLst/>
              <a:gdLst/>
              <a:ahLst/>
              <a:cxnLst/>
              <a:rect l="l" t="t" r="r" b="b"/>
              <a:pathLst>
                <a:path w="4816592" h="103361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3617"/>
                  </a:lnTo>
                  <a:lnTo>
                    <a:pt x="0" y="1033617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28" name="Google Shape;228;p22">
              <a:extLst>
                <a:ext uri="{FF2B5EF4-FFF2-40B4-BE49-F238E27FC236}">
                  <a16:creationId xmlns:a16="http://schemas.microsoft.com/office/drawing/2014/main" id="{4E25F692-5E9C-DA78-A5F9-7AAEEDA5ADF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2">
            <a:extLst>
              <a:ext uri="{FF2B5EF4-FFF2-40B4-BE49-F238E27FC236}">
                <a16:creationId xmlns:a16="http://schemas.microsoft.com/office/drawing/2014/main" id="{385CA331-C7E9-845E-23DE-F63EA6A24212}"/>
              </a:ext>
            </a:extLst>
          </p:cNvPr>
          <p:cNvSpPr txBox="1"/>
          <p:nvPr/>
        </p:nvSpPr>
        <p:spPr>
          <a:xfrm>
            <a:off x="-3140993" y="478664"/>
            <a:ext cx="16474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 of feature correlations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(Correlation Analysis)</a:t>
            </a:r>
            <a:endParaRPr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64158-C8CB-981C-6746-2CF7B0365999}"/>
              </a:ext>
            </a:extLst>
          </p:cNvPr>
          <p:cNvSpPr txBox="1"/>
          <p:nvPr/>
        </p:nvSpPr>
        <p:spPr>
          <a:xfrm>
            <a:off x="14507736" y="1913744"/>
            <a:ext cx="3501483" cy="76328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b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correlation plot suggests age (age) and cholesterol (</a:t>
            </a:r>
            <a:r>
              <a:rPr lang="en-US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show moderate positive correlation with heart disease (target), while maximum heart rate (</a:t>
            </a:r>
            <a:r>
              <a:rPr lang="en-US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thalach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shows negative correlation. Other features like chest pain (cp) and exercise-induced angina (</a:t>
            </a:r>
            <a:r>
              <a:rPr lang="en-US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exang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also appear significant predictors.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05E10-562A-C8C7-8CC5-14DC781C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4" y="1459971"/>
            <a:ext cx="14066101" cy="854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64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7B434E8E-6C91-4137-9A77-693D5EEC4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>
            <a:extLst>
              <a:ext uri="{FF2B5EF4-FFF2-40B4-BE49-F238E27FC236}">
                <a16:creationId xmlns:a16="http://schemas.microsoft.com/office/drawing/2014/main" id="{9DEC527D-D200-412E-0693-A567561C5B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>
            <a:extLst>
              <a:ext uri="{FF2B5EF4-FFF2-40B4-BE49-F238E27FC236}">
                <a16:creationId xmlns:a16="http://schemas.microsoft.com/office/drawing/2014/main" id="{99DC8520-86A3-5275-156F-2520DD8917C3}"/>
              </a:ext>
            </a:extLst>
          </p:cNvPr>
          <p:cNvGrpSpPr/>
          <p:nvPr/>
        </p:nvGrpSpPr>
        <p:grpSpPr>
          <a:xfrm>
            <a:off x="0" y="243398"/>
            <a:ext cx="10861288" cy="981308"/>
            <a:chOff x="0" y="-47625"/>
            <a:chExt cx="4816592" cy="1081242"/>
          </a:xfrm>
        </p:grpSpPr>
        <p:sp>
          <p:nvSpPr>
            <p:cNvPr id="227" name="Google Shape;227;p22">
              <a:extLst>
                <a:ext uri="{FF2B5EF4-FFF2-40B4-BE49-F238E27FC236}">
                  <a16:creationId xmlns:a16="http://schemas.microsoft.com/office/drawing/2014/main" id="{E6EF9A85-6D2A-D186-DF85-C0AB4A5275F1}"/>
                </a:ext>
              </a:extLst>
            </p:cNvPr>
            <p:cNvSpPr/>
            <p:nvPr/>
          </p:nvSpPr>
          <p:spPr>
            <a:xfrm>
              <a:off x="0" y="0"/>
              <a:ext cx="4816592" cy="1033617"/>
            </a:xfrm>
            <a:custGeom>
              <a:avLst/>
              <a:gdLst/>
              <a:ahLst/>
              <a:cxnLst/>
              <a:rect l="l" t="t" r="r" b="b"/>
              <a:pathLst>
                <a:path w="4816592" h="103361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3617"/>
                  </a:lnTo>
                  <a:lnTo>
                    <a:pt x="0" y="1033617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28" name="Google Shape;228;p22">
              <a:extLst>
                <a:ext uri="{FF2B5EF4-FFF2-40B4-BE49-F238E27FC236}">
                  <a16:creationId xmlns:a16="http://schemas.microsoft.com/office/drawing/2014/main" id="{6866176C-7670-C657-7E28-B7600A62BA6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2">
            <a:extLst>
              <a:ext uri="{FF2B5EF4-FFF2-40B4-BE49-F238E27FC236}">
                <a16:creationId xmlns:a16="http://schemas.microsoft.com/office/drawing/2014/main" id="{AE90CD62-1DFB-E353-B336-6137E64ECBFC}"/>
              </a:ext>
            </a:extLst>
          </p:cNvPr>
          <p:cNvSpPr txBox="1"/>
          <p:nvPr/>
        </p:nvSpPr>
        <p:spPr>
          <a:xfrm>
            <a:off x="-2806456" y="326677"/>
            <a:ext cx="164742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Grouped boxplot (Disease vs. No Disease)</a:t>
            </a:r>
            <a:endParaRPr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95582-FE47-4279-CA3C-70F252CDCC3C}"/>
              </a:ext>
            </a:extLst>
          </p:cNvPr>
          <p:cNvSpPr txBox="1"/>
          <p:nvPr/>
        </p:nvSpPr>
        <p:spPr>
          <a:xfrm>
            <a:off x="14193676" y="3512284"/>
            <a:ext cx="3568390" cy="32624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</a:t>
            </a:r>
            <a:b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 cholesterol 240mg/dL in heart patients vs 210mg/dL in healthy.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A1DF1-9D38-F186-22DE-90E758AE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80" y="1350974"/>
            <a:ext cx="13388963" cy="86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48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F501B376-0E36-7B71-23F5-6B59622E6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>
            <a:extLst>
              <a:ext uri="{FF2B5EF4-FFF2-40B4-BE49-F238E27FC236}">
                <a16:creationId xmlns:a16="http://schemas.microsoft.com/office/drawing/2014/main" id="{5C5C81E8-EA57-C91E-E906-84C14B448B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>
            <a:extLst>
              <a:ext uri="{FF2B5EF4-FFF2-40B4-BE49-F238E27FC236}">
                <a16:creationId xmlns:a16="http://schemas.microsoft.com/office/drawing/2014/main" id="{4F2110E7-4C4A-07FC-6459-2C4119FCEC3A}"/>
              </a:ext>
            </a:extLst>
          </p:cNvPr>
          <p:cNvGrpSpPr/>
          <p:nvPr/>
        </p:nvGrpSpPr>
        <p:grpSpPr>
          <a:xfrm>
            <a:off x="0" y="243398"/>
            <a:ext cx="4505093" cy="981308"/>
            <a:chOff x="0" y="-47625"/>
            <a:chExt cx="4816592" cy="1081242"/>
          </a:xfrm>
        </p:grpSpPr>
        <p:sp>
          <p:nvSpPr>
            <p:cNvPr id="227" name="Google Shape;227;p22">
              <a:extLst>
                <a:ext uri="{FF2B5EF4-FFF2-40B4-BE49-F238E27FC236}">
                  <a16:creationId xmlns:a16="http://schemas.microsoft.com/office/drawing/2014/main" id="{1BA4AACB-9700-493E-5699-AD4ED0ACB4C7}"/>
                </a:ext>
              </a:extLst>
            </p:cNvPr>
            <p:cNvSpPr/>
            <p:nvPr/>
          </p:nvSpPr>
          <p:spPr>
            <a:xfrm>
              <a:off x="0" y="0"/>
              <a:ext cx="4816592" cy="1033617"/>
            </a:xfrm>
            <a:custGeom>
              <a:avLst/>
              <a:gdLst/>
              <a:ahLst/>
              <a:cxnLst/>
              <a:rect l="l" t="t" r="r" b="b"/>
              <a:pathLst>
                <a:path w="4816592" h="103361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3617"/>
                  </a:lnTo>
                  <a:lnTo>
                    <a:pt x="0" y="1033617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28" name="Google Shape;228;p22">
              <a:extLst>
                <a:ext uri="{FF2B5EF4-FFF2-40B4-BE49-F238E27FC236}">
                  <a16:creationId xmlns:a16="http://schemas.microsoft.com/office/drawing/2014/main" id="{C6E7FEB5-E860-ED81-4CBF-D04D3A5C852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2">
            <a:extLst>
              <a:ext uri="{FF2B5EF4-FFF2-40B4-BE49-F238E27FC236}">
                <a16:creationId xmlns:a16="http://schemas.microsoft.com/office/drawing/2014/main" id="{B92B8926-0C4D-0718-4B22-3E9C9AC82C82}"/>
              </a:ext>
            </a:extLst>
          </p:cNvPr>
          <p:cNvSpPr txBox="1"/>
          <p:nvPr/>
        </p:nvSpPr>
        <p:spPr>
          <a:xfrm>
            <a:off x="-6129519" y="399502"/>
            <a:ext cx="164742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7196C-5C53-84B7-5683-831CF63A6006}"/>
              </a:ext>
            </a:extLst>
          </p:cNvPr>
          <p:cNvSpPr txBox="1"/>
          <p:nvPr/>
        </p:nvSpPr>
        <p:spPr>
          <a:xfrm>
            <a:off x="15018372" y="3989338"/>
            <a:ext cx="310677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Scatterplot with outlier highlights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FB913-E7A8-58DB-CADC-51FA94C33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3" y="1414556"/>
            <a:ext cx="14645967" cy="86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1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07CB14C9-5985-BA09-D5A8-DF9D98D3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>
            <a:extLst>
              <a:ext uri="{FF2B5EF4-FFF2-40B4-BE49-F238E27FC236}">
                <a16:creationId xmlns:a16="http://schemas.microsoft.com/office/drawing/2014/main" id="{61FFE290-2150-398F-61E5-E8BADA9A1EBF}"/>
              </a:ext>
            </a:extLst>
          </p:cNvPr>
          <p:cNvSpPr/>
          <p:nvPr/>
        </p:nvSpPr>
        <p:spPr>
          <a:xfrm>
            <a:off x="11396181" y="-1291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6601" b="-36603"/>
            </a:stretch>
          </a:blipFill>
          <a:ln>
            <a:noFill/>
          </a:ln>
        </p:spPr>
      </p:sp>
      <p:sp>
        <p:nvSpPr>
          <p:cNvPr id="185" name="Google Shape;185;p19">
            <a:extLst>
              <a:ext uri="{FF2B5EF4-FFF2-40B4-BE49-F238E27FC236}">
                <a16:creationId xmlns:a16="http://schemas.microsoft.com/office/drawing/2014/main" id="{E492A9FA-15D7-10F6-150B-7E677FF73D56}"/>
              </a:ext>
            </a:extLst>
          </p:cNvPr>
          <p:cNvSpPr/>
          <p:nvPr/>
        </p:nvSpPr>
        <p:spPr>
          <a:xfrm>
            <a:off x="11396181" y="52726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6547" b="-36547"/>
            </a:stretch>
          </a:blipFill>
          <a:ln>
            <a:noFill/>
          </a:ln>
        </p:spPr>
      </p:sp>
      <p:sp>
        <p:nvSpPr>
          <p:cNvPr id="186" name="Google Shape;186;p19">
            <a:extLst>
              <a:ext uri="{FF2B5EF4-FFF2-40B4-BE49-F238E27FC236}">
                <a16:creationId xmlns:a16="http://schemas.microsoft.com/office/drawing/2014/main" id="{10635E79-4391-74BF-0710-E0D1814D0C8D}"/>
              </a:ext>
            </a:extLst>
          </p:cNvPr>
          <p:cNvSpPr/>
          <p:nvPr/>
        </p:nvSpPr>
        <p:spPr>
          <a:xfrm>
            <a:off x="16077891" y="2571750"/>
            <a:ext cx="6056826" cy="514350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87" name="Google Shape;187;p19">
            <a:extLst>
              <a:ext uri="{FF2B5EF4-FFF2-40B4-BE49-F238E27FC236}">
                <a16:creationId xmlns:a16="http://schemas.microsoft.com/office/drawing/2014/main" id="{2983D379-6320-CAF2-AB6F-86A1B11D3FAE}"/>
              </a:ext>
            </a:extLst>
          </p:cNvPr>
          <p:cNvGrpSpPr/>
          <p:nvPr/>
        </p:nvGrpSpPr>
        <p:grpSpPr>
          <a:xfrm rot="-5400000">
            <a:off x="1654343" y="-3320472"/>
            <a:ext cx="8299795" cy="13771648"/>
            <a:chOff x="0" y="-47625"/>
            <a:chExt cx="635000" cy="1053641"/>
          </a:xfrm>
        </p:grpSpPr>
        <p:sp>
          <p:nvSpPr>
            <p:cNvPr id="188" name="Google Shape;188;p19">
              <a:extLst>
                <a:ext uri="{FF2B5EF4-FFF2-40B4-BE49-F238E27FC236}">
                  <a16:creationId xmlns:a16="http://schemas.microsoft.com/office/drawing/2014/main" id="{868FA6CA-500C-34B5-8FEC-DE7AD9BE237E}"/>
                </a:ext>
              </a:extLst>
            </p:cNvPr>
            <p:cNvSpPr/>
            <p:nvPr/>
          </p:nvSpPr>
          <p:spPr>
            <a:xfrm>
              <a:off x="0" y="0"/>
              <a:ext cx="393053" cy="1006016"/>
            </a:xfrm>
            <a:custGeom>
              <a:avLst/>
              <a:gdLst/>
              <a:ahLst/>
              <a:cxnLst/>
              <a:rect l="l" t="t" r="r" b="b"/>
              <a:pathLst>
                <a:path w="393053" h="1006016" extrusionOk="0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89" name="Google Shape;189;p19">
              <a:extLst>
                <a:ext uri="{FF2B5EF4-FFF2-40B4-BE49-F238E27FC236}">
                  <a16:creationId xmlns:a16="http://schemas.microsoft.com/office/drawing/2014/main" id="{D1BF16FE-90EA-199E-87FB-FF1353434DBE}"/>
                </a:ext>
              </a:extLst>
            </p:cNvPr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113186-04C5-0ABB-1673-CB8C039E3669}"/>
              </a:ext>
            </a:extLst>
          </p:cNvPr>
          <p:cNvSpPr txBox="1">
            <a:spLocks/>
          </p:cNvSpPr>
          <p:nvPr/>
        </p:nvSpPr>
        <p:spPr>
          <a:xfrm>
            <a:off x="366071" y="4299648"/>
            <a:ext cx="12323995" cy="317738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(Logistic Regression)</a:t>
            </a:r>
          </a:p>
        </p:txBody>
      </p:sp>
    </p:spTree>
    <p:extLst>
      <p:ext uri="{BB962C8B-B14F-4D97-AF65-F5344CB8AC3E}">
        <p14:creationId xmlns:p14="http://schemas.microsoft.com/office/powerpoint/2010/main" val="97924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9058E286-4E65-FB4A-1A31-4328CB041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4">
            <a:extLst>
              <a:ext uri="{FF2B5EF4-FFF2-40B4-BE49-F238E27FC236}">
                <a16:creationId xmlns:a16="http://schemas.microsoft.com/office/drawing/2014/main" id="{CF5038D8-7287-FA21-A2A5-1606DA6BB5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2984" b="684"/>
          <a:stretch/>
        </p:blipFill>
        <p:spPr>
          <a:xfrm>
            <a:off x="0" y="0"/>
            <a:ext cx="18288000" cy="4983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43;p33">
            <a:extLst>
              <a:ext uri="{FF2B5EF4-FFF2-40B4-BE49-F238E27FC236}">
                <a16:creationId xmlns:a16="http://schemas.microsoft.com/office/drawing/2014/main" id="{4A5DF69B-94A1-56CD-91BA-027211DF46AE}"/>
              </a:ext>
            </a:extLst>
          </p:cNvPr>
          <p:cNvGrpSpPr/>
          <p:nvPr/>
        </p:nvGrpSpPr>
        <p:grpSpPr>
          <a:xfrm rot="-5400000" flipV="1">
            <a:off x="11924238" y="31786"/>
            <a:ext cx="2504098" cy="10223428"/>
            <a:chOff x="7741" y="0"/>
            <a:chExt cx="744576" cy="1552358"/>
          </a:xfrm>
        </p:grpSpPr>
        <p:sp>
          <p:nvSpPr>
            <p:cNvPr id="3" name="Google Shape;444;p33">
              <a:extLst>
                <a:ext uri="{FF2B5EF4-FFF2-40B4-BE49-F238E27FC236}">
                  <a16:creationId xmlns:a16="http://schemas.microsoft.com/office/drawing/2014/main" id="{95EAE325-29F7-1E2F-964D-C5BF730F3E7A}"/>
                </a:ext>
              </a:extLst>
            </p:cNvPr>
            <p:cNvSpPr/>
            <p:nvPr/>
          </p:nvSpPr>
          <p:spPr>
            <a:xfrm>
              <a:off x="7741" y="0"/>
              <a:ext cx="371221" cy="1552358"/>
            </a:xfrm>
            <a:custGeom>
              <a:avLst/>
              <a:gdLst/>
              <a:ahLst/>
              <a:cxnLst/>
              <a:rect l="l" t="t" r="r" b="b"/>
              <a:pathLst>
                <a:path w="371221" h="1552358" extrusionOk="0">
                  <a:moveTo>
                    <a:pt x="371221" y="0"/>
                  </a:moveTo>
                  <a:lnTo>
                    <a:pt x="371221" y="1438058"/>
                  </a:lnTo>
                  <a:lnTo>
                    <a:pt x="185611" y="1552358"/>
                  </a:lnTo>
                  <a:lnTo>
                    <a:pt x="0" y="1438058"/>
                  </a:lnTo>
                  <a:lnTo>
                    <a:pt x="0" y="0"/>
                  </a:lnTo>
                  <a:lnTo>
                    <a:pt x="371221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4" name="Google Shape;445;p33">
              <a:extLst>
                <a:ext uri="{FF2B5EF4-FFF2-40B4-BE49-F238E27FC236}">
                  <a16:creationId xmlns:a16="http://schemas.microsoft.com/office/drawing/2014/main" id="{46FD6DE1-CC28-4B50-8C78-610F921249FB}"/>
                </a:ext>
              </a:extLst>
            </p:cNvPr>
            <p:cNvSpPr txBox="1"/>
            <p:nvPr/>
          </p:nvSpPr>
          <p:spPr>
            <a:xfrm>
              <a:off x="117317" y="78729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34">
            <a:extLst>
              <a:ext uri="{FF2B5EF4-FFF2-40B4-BE49-F238E27FC236}">
                <a16:creationId xmlns:a16="http://schemas.microsoft.com/office/drawing/2014/main" id="{8957906D-C07B-35F5-C1DA-E64E8C4AAC0E}"/>
              </a:ext>
            </a:extLst>
          </p:cNvPr>
          <p:cNvSpPr txBox="1"/>
          <p:nvPr/>
        </p:nvSpPr>
        <p:spPr>
          <a:xfrm>
            <a:off x="9144000" y="5437016"/>
            <a:ext cx="9144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 Clinically Interpretable Prediction Model</a:t>
            </a:r>
            <a:endParaRPr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718C3-9A39-3CAA-6BAC-E16695A18503}"/>
              </a:ext>
            </a:extLst>
          </p:cNvPr>
          <p:cNvSpPr txBox="1"/>
          <p:nvPr/>
        </p:nvSpPr>
        <p:spPr>
          <a:xfrm>
            <a:off x="7069873" y="6805617"/>
            <a:ext cx="102234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Logistic Regression?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 Trust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Doctors understand odds ratios better than "black box" models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Achieved 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85% AUC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(comparable to complex models like </a:t>
            </a:r>
            <a:r>
              <a:rPr lang="en-US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Regulatory Advantage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FDA prefers interpretable models for healthcare AI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E762A-CCFE-35AC-BAFF-A5DFE2E3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958" y="5683237"/>
            <a:ext cx="3743268" cy="4474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31077-76B1-1D43-81A0-C54505426906}"/>
              </a:ext>
            </a:extLst>
          </p:cNvPr>
          <p:cNvSpPr txBox="1"/>
          <p:nvPr/>
        </p:nvSpPr>
        <p:spPr>
          <a:xfrm>
            <a:off x="11820293" y="4368503"/>
            <a:ext cx="6467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(Logistic Regression)</a:t>
            </a:r>
            <a:endParaRPr lang="en-US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F3298-9219-9224-077C-DA634B2D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5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ECADA1DE-B415-491E-7820-1822E7E1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4">
            <a:extLst>
              <a:ext uri="{FF2B5EF4-FFF2-40B4-BE49-F238E27FC236}">
                <a16:creationId xmlns:a16="http://schemas.microsoft.com/office/drawing/2014/main" id="{3EEE7061-7DCE-DA9F-7689-FB0C132393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2984" b="684"/>
          <a:stretch/>
        </p:blipFill>
        <p:spPr>
          <a:xfrm>
            <a:off x="0" y="0"/>
            <a:ext cx="18288000" cy="49830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43;p33">
            <a:extLst>
              <a:ext uri="{FF2B5EF4-FFF2-40B4-BE49-F238E27FC236}">
                <a16:creationId xmlns:a16="http://schemas.microsoft.com/office/drawing/2014/main" id="{77896FAC-6272-10F1-108E-EB4605304C40}"/>
              </a:ext>
            </a:extLst>
          </p:cNvPr>
          <p:cNvGrpSpPr/>
          <p:nvPr/>
        </p:nvGrpSpPr>
        <p:grpSpPr>
          <a:xfrm rot="-5400000" flipV="1">
            <a:off x="11924238" y="31786"/>
            <a:ext cx="2504098" cy="10223428"/>
            <a:chOff x="7741" y="0"/>
            <a:chExt cx="744576" cy="1552358"/>
          </a:xfrm>
        </p:grpSpPr>
        <p:sp>
          <p:nvSpPr>
            <p:cNvPr id="3" name="Google Shape;444;p33">
              <a:extLst>
                <a:ext uri="{FF2B5EF4-FFF2-40B4-BE49-F238E27FC236}">
                  <a16:creationId xmlns:a16="http://schemas.microsoft.com/office/drawing/2014/main" id="{463ABCB6-8884-C7AE-E132-E038F9D34B77}"/>
                </a:ext>
              </a:extLst>
            </p:cNvPr>
            <p:cNvSpPr/>
            <p:nvPr/>
          </p:nvSpPr>
          <p:spPr>
            <a:xfrm>
              <a:off x="7741" y="0"/>
              <a:ext cx="371221" cy="1552358"/>
            </a:xfrm>
            <a:custGeom>
              <a:avLst/>
              <a:gdLst/>
              <a:ahLst/>
              <a:cxnLst/>
              <a:rect l="l" t="t" r="r" b="b"/>
              <a:pathLst>
                <a:path w="371221" h="1552358" extrusionOk="0">
                  <a:moveTo>
                    <a:pt x="371221" y="0"/>
                  </a:moveTo>
                  <a:lnTo>
                    <a:pt x="371221" y="1438058"/>
                  </a:lnTo>
                  <a:lnTo>
                    <a:pt x="185611" y="1552358"/>
                  </a:lnTo>
                  <a:lnTo>
                    <a:pt x="0" y="1438058"/>
                  </a:lnTo>
                  <a:lnTo>
                    <a:pt x="0" y="0"/>
                  </a:lnTo>
                  <a:lnTo>
                    <a:pt x="371221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4" name="Google Shape;445;p33">
              <a:extLst>
                <a:ext uri="{FF2B5EF4-FFF2-40B4-BE49-F238E27FC236}">
                  <a16:creationId xmlns:a16="http://schemas.microsoft.com/office/drawing/2014/main" id="{72A99BC4-EE6B-0554-68E9-FFE82F3A98EF}"/>
                </a:ext>
              </a:extLst>
            </p:cNvPr>
            <p:cNvSpPr txBox="1"/>
            <p:nvPr/>
          </p:nvSpPr>
          <p:spPr>
            <a:xfrm>
              <a:off x="117317" y="78729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34">
            <a:extLst>
              <a:ext uri="{FF2B5EF4-FFF2-40B4-BE49-F238E27FC236}">
                <a16:creationId xmlns:a16="http://schemas.microsoft.com/office/drawing/2014/main" id="{02D8794A-7BDA-B3F2-6AE4-62C67C113A39}"/>
              </a:ext>
            </a:extLst>
          </p:cNvPr>
          <p:cNvSpPr txBox="1"/>
          <p:nvPr/>
        </p:nvSpPr>
        <p:spPr>
          <a:xfrm>
            <a:off x="9144000" y="5437016"/>
            <a:ext cx="91440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4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 Action Thresholds (Result)</a:t>
            </a:r>
            <a:endParaRPr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ED17DC-A8C5-C0E3-A4B1-922E0B30A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02220"/>
              </p:ext>
            </p:extLst>
          </p:nvPr>
        </p:nvGraphicFramePr>
        <p:xfrm>
          <a:off x="8846635" y="6559549"/>
          <a:ext cx="9441365" cy="350935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88273">
                  <a:extLst>
                    <a:ext uri="{9D8B030D-6E8A-4147-A177-3AD203B41FA5}">
                      <a16:colId xmlns:a16="http://schemas.microsoft.com/office/drawing/2014/main" val="1997380148"/>
                    </a:ext>
                  </a:extLst>
                </a:gridCol>
                <a:gridCol w="1888273">
                  <a:extLst>
                    <a:ext uri="{9D8B030D-6E8A-4147-A177-3AD203B41FA5}">
                      <a16:colId xmlns:a16="http://schemas.microsoft.com/office/drawing/2014/main" val="3548530752"/>
                    </a:ext>
                  </a:extLst>
                </a:gridCol>
                <a:gridCol w="1888273">
                  <a:extLst>
                    <a:ext uri="{9D8B030D-6E8A-4147-A177-3AD203B41FA5}">
                      <a16:colId xmlns:a16="http://schemas.microsoft.com/office/drawing/2014/main" val="3162067618"/>
                    </a:ext>
                  </a:extLst>
                </a:gridCol>
                <a:gridCol w="1888273">
                  <a:extLst>
                    <a:ext uri="{9D8B030D-6E8A-4147-A177-3AD203B41FA5}">
                      <a16:colId xmlns:a16="http://schemas.microsoft.com/office/drawing/2014/main" val="4158842268"/>
                    </a:ext>
                  </a:extLst>
                </a:gridCol>
                <a:gridCol w="1888273">
                  <a:extLst>
                    <a:ext uri="{9D8B030D-6E8A-4147-A177-3AD203B41FA5}">
                      <a16:colId xmlns:a16="http://schemas.microsoft.com/office/drawing/2014/main" val="1749255551"/>
                    </a:ext>
                  </a:extLst>
                </a:gridCol>
              </a:tblGrid>
              <a:tr h="8599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Std.Error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z-value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121475674"/>
                  </a:ext>
                </a:extLst>
              </a:tr>
              <a:tr h="929489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(Intercept)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-3.421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0.842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-4.063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177522951"/>
                  </a:ext>
                </a:extLst>
              </a:tr>
              <a:tr h="859956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2.909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086549954"/>
                  </a:ext>
                </a:extLst>
              </a:tr>
              <a:tr h="859956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thalach</a:t>
                      </a:r>
                      <a:endParaRPr lang="en-US" sz="24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-0.021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-3.500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310766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C7311D-96A2-62B0-0260-5B36E2E62FD3}"/>
              </a:ext>
            </a:extLst>
          </p:cNvPr>
          <p:cNvSpPr txBox="1"/>
          <p:nvPr/>
        </p:nvSpPr>
        <p:spPr>
          <a:xfrm>
            <a:off x="415142" y="6395550"/>
            <a:ext cx="78278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this matters?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Doctors: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how each factor contributes to risk (e.g., "Max HR matters 3.5x more than age").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Data Teams: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rigorous validation (10-fold CV).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Executives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Highlights compliance with medical AI standards.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3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AC21DBC4-B4F7-13BF-088A-E41CF300D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>
            <a:extLst>
              <a:ext uri="{FF2B5EF4-FFF2-40B4-BE49-F238E27FC236}">
                <a16:creationId xmlns:a16="http://schemas.microsoft.com/office/drawing/2014/main" id="{C1F2325E-C00A-54FD-8956-0184C923C53E}"/>
              </a:ext>
            </a:extLst>
          </p:cNvPr>
          <p:cNvSpPr/>
          <p:nvPr/>
        </p:nvSpPr>
        <p:spPr>
          <a:xfrm>
            <a:off x="11396181" y="-1291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6601" b="-36603"/>
            </a:stretch>
          </a:blipFill>
          <a:ln>
            <a:noFill/>
          </a:ln>
        </p:spPr>
      </p:sp>
      <p:sp>
        <p:nvSpPr>
          <p:cNvPr id="185" name="Google Shape;185;p19">
            <a:extLst>
              <a:ext uri="{FF2B5EF4-FFF2-40B4-BE49-F238E27FC236}">
                <a16:creationId xmlns:a16="http://schemas.microsoft.com/office/drawing/2014/main" id="{988C9EFB-9F85-E66F-91B0-684FEE04A5EE}"/>
              </a:ext>
            </a:extLst>
          </p:cNvPr>
          <p:cNvSpPr/>
          <p:nvPr/>
        </p:nvSpPr>
        <p:spPr>
          <a:xfrm>
            <a:off x="11396181" y="52726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6547" b="-36547"/>
            </a:stretch>
          </a:blipFill>
          <a:ln>
            <a:noFill/>
          </a:ln>
        </p:spPr>
      </p:sp>
      <p:sp>
        <p:nvSpPr>
          <p:cNvPr id="186" name="Google Shape;186;p19">
            <a:extLst>
              <a:ext uri="{FF2B5EF4-FFF2-40B4-BE49-F238E27FC236}">
                <a16:creationId xmlns:a16="http://schemas.microsoft.com/office/drawing/2014/main" id="{5BD17651-2A47-9399-BAB1-1EF3615EE4AA}"/>
              </a:ext>
            </a:extLst>
          </p:cNvPr>
          <p:cNvSpPr/>
          <p:nvPr/>
        </p:nvSpPr>
        <p:spPr>
          <a:xfrm>
            <a:off x="16077891" y="2571750"/>
            <a:ext cx="6056826" cy="514350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87" name="Google Shape;187;p19">
            <a:extLst>
              <a:ext uri="{FF2B5EF4-FFF2-40B4-BE49-F238E27FC236}">
                <a16:creationId xmlns:a16="http://schemas.microsoft.com/office/drawing/2014/main" id="{40E3BFBB-89A3-7EDE-677D-D0519BF36259}"/>
              </a:ext>
            </a:extLst>
          </p:cNvPr>
          <p:cNvGrpSpPr/>
          <p:nvPr/>
        </p:nvGrpSpPr>
        <p:grpSpPr>
          <a:xfrm rot="-5400000">
            <a:off x="1640159" y="-3320472"/>
            <a:ext cx="8299795" cy="13771648"/>
            <a:chOff x="0" y="-47625"/>
            <a:chExt cx="635000" cy="1053641"/>
          </a:xfrm>
        </p:grpSpPr>
        <p:sp>
          <p:nvSpPr>
            <p:cNvPr id="188" name="Google Shape;188;p19">
              <a:extLst>
                <a:ext uri="{FF2B5EF4-FFF2-40B4-BE49-F238E27FC236}">
                  <a16:creationId xmlns:a16="http://schemas.microsoft.com/office/drawing/2014/main" id="{E4F2DF8A-13D2-F2CD-DF53-8B5F74CFCFAA}"/>
                </a:ext>
              </a:extLst>
            </p:cNvPr>
            <p:cNvSpPr/>
            <p:nvPr/>
          </p:nvSpPr>
          <p:spPr>
            <a:xfrm>
              <a:off x="0" y="0"/>
              <a:ext cx="393053" cy="1006016"/>
            </a:xfrm>
            <a:custGeom>
              <a:avLst/>
              <a:gdLst/>
              <a:ahLst/>
              <a:cxnLst/>
              <a:rect l="l" t="t" r="r" b="b"/>
              <a:pathLst>
                <a:path w="393053" h="1006016" extrusionOk="0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89" name="Google Shape;189;p19">
              <a:extLst>
                <a:ext uri="{FF2B5EF4-FFF2-40B4-BE49-F238E27FC236}">
                  <a16:creationId xmlns:a16="http://schemas.microsoft.com/office/drawing/2014/main" id="{9F5D0866-EAE5-026F-2DED-24C0BF7F4A93}"/>
                </a:ext>
              </a:extLst>
            </p:cNvPr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623F59-D44A-D10C-CE46-A392E61AA8AC}"/>
              </a:ext>
            </a:extLst>
          </p:cNvPr>
          <p:cNvSpPr txBox="1">
            <a:spLocks/>
          </p:cNvSpPr>
          <p:nvPr/>
        </p:nvSpPr>
        <p:spPr>
          <a:xfrm>
            <a:off x="366071" y="4299648"/>
            <a:ext cx="12323995" cy="317738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01EDCC-ACEB-C697-C0C4-C57CF19250BF}"/>
              </a:ext>
            </a:extLst>
          </p:cNvPr>
          <p:cNvSpPr txBox="1">
            <a:spLocks/>
          </p:cNvSpPr>
          <p:nvPr/>
        </p:nvSpPr>
        <p:spPr>
          <a:xfrm>
            <a:off x="1249145" y="4061427"/>
            <a:ext cx="12323995" cy="317738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83636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A6BF5361-F1B3-2A76-52DA-7A3945EAE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1">
            <a:extLst>
              <a:ext uri="{FF2B5EF4-FFF2-40B4-BE49-F238E27FC236}">
                <a16:creationId xmlns:a16="http://schemas.microsoft.com/office/drawing/2014/main" id="{232AB259-0EC8-5599-0853-49F765E61C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>
            <a:extLst>
              <a:ext uri="{FF2B5EF4-FFF2-40B4-BE49-F238E27FC236}">
                <a16:creationId xmlns:a16="http://schemas.microsoft.com/office/drawing/2014/main" id="{BA70378C-66BD-9CAA-73B9-F205A9AA44E3}"/>
              </a:ext>
            </a:extLst>
          </p:cNvPr>
          <p:cNvSpPr txBox="1"/>
          <p:nvPr/>
        </p:nvSpPr>
        <p:spPr>
          <a:xfrm>
            <a:off x="2806553" y="6725920"/>
            <a:ext cx="1325898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Abstract</a:t>
            </a:r>
            <a:endParaRPr dirty="0"/>
          </a:p>
        </p:txBody>
      </p:sp>
      <p:sp>
        <p:nvSpPr>
          <p:cNvPr id="395" name="Google Shape;395;p31">
            <a:extLst>
              <a:ext uri="{FF2B5EF4-FFF2-40B4-BE49-F238E27FC236}">
                <a16:creationId xmlns:a16="http://schemas.microsoft.com/office/drawing/2014/main" id="{C83421B7-81D6-83FB-A33D-3678C70446BF}"/>
              </a:ext>
            </a:extLst>
          </p:cNvPr>
          <p:cNvSpPr txBox="1"/>
          <p:nvPr/>
        </p:nvSpPr>
        <p:spPr>
          <a:xfrm>
            <a:off x="2806584" y="8716645"/>
            <a:ext cx="10063596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800" i="1" dirty="0">
                <a:solidFill>
                  <a:schemeClr val="bg1"/>
                </a:solidFill>
              </a:rPr>
              <a:t>Heart Attack Risk Prediction Using Machine Learning in R</a:t>
            </a:r>
            <a:endParaRPr sz="2800" dirty="0">
              <a:solidFill>
                <a:schemeClr val="bg1"/>
              </a:solidFill>
            </a:endParaRPr>
          </a:p>
        </p:txBody>
      </p:sp>
      <p:cxnSp>
        <p:nvCxnSpPr>
          <p:cNvPr id="396" name="Google Shape;396;p31">
            <a:extLst>
              <a:ext uri="{FF2B5EF4-FFF2-40B4-BE49-F238E27FC236}">
                <a16:creationId xmlns:a16="http://schemas.microsoft.com/office/drawing/2014/main" id="{0D0C0D25-A380-0AEF-011E-99416BBE0CC9}"/>
              </a:ext>
            </a:extLst>
          </p:cNvPr>
          <p:cNvCxnSpPr/>
          <p:nvPr/>
        </p:nvCxnSpPr>
        <p:spPr>
          <a:xfrm rot="5580">
            <a:off x="2806574" y="8405361"/>
            <a:ext cx="15481436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220;p19">
            <a:extLst>
              <a:ext uri="{FF2B5EF4-FFF2-40B4-BE49-F238E27FC236}">
                <a16:creationId xmlns:a16="http://schemas.microsoft.com/office/drawing/2014/main" id="{712098CC-E58B-FBCD-0751-73A069C2BFEA}"/>
              </a:ext>
            </a:extLst>
          </p:cNvPr>
          <p:cNvSpPr/>
          <p:nvPr/>
        </p:nvSpPr>
        <p:spPr>
          <a:xfrm>
            <a:off x="11864341" y="1301806"/>
            <a:ext cx="6268824" cy="7414839"/>
          </a:xfrm>
          <a:custGeom>
            <a:avLst/>
            <a:gdLst/>
            <a:ahLst/>
            <a:cxnLst/>
            <a:rect l="l" t="t" r="r" b="b"/>
            <a:pathLst>
              <a:path w="8287993" h="10151115" extrusionOk="0">
                <a:moveTo>
                  <a:pt x="0" y="0"/>
                </a:moveTo>
                <a:lnTo>
                  <a:pt x="8287993" y="0"/>
                </a:lnTo>
                <a:lnTo>
                  <a:pt x="8287993" y="10151115"/>
                </a:lnTo>
                <a:lnTo>
                  <a:pt x="0" y="1015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2502" r="-36500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262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/>
        </p:nvSpPr>
        <p:spPr>
          <a:xfrm>
            <a:off x="4624405" y="1057275"/>
            <a:ext cx="866455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4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Validating Performance Against Clinical Standards</a:t>
            </a:r>
            <a:endParaRPr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/>
          <p:cNvCxnSpPr/>
          <p:nvPr/>
        </p:nvCxnSpPr>
        <p:spPr>
          <a:xfrm>
            <a:off x="-2592061" y="16002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14013180" y="15621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1C7301-3CD1-D689-A939-8ECE54832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262972"/>
              </p:ext>
            </p:extLst>
          </p:nvPr>
        </p:nvGraphicFramePr>
        <p:xfrm>
          <a:off x="1137424" y="3211551"/>
          <a:ext cx="15901640" cy="601817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975410">
                  <a:extLst>
                    <a:ext uri="{9D8B030D-6E8A-4147-A177-3AD203B41FA5}">
                      <a16:colId xmlns:a16="http://schemas.microsoft.com/office/drawing/2014/main" val="2239084576"/>
                    </a:ext>
                  </a:extLst>
                </a:gridCol>
                <a:gridCol w="3975410">
                  <a:extLst>
                    <a:ext uri="{9D8B030D-6E8A-4147-A177-3AD203B41FA5}">
                      <a16:colId xmlns:a16="http://schemas.microsoft.com/office/drawing/2014/main" val="3504787799"/>
                    </a:ext>
                  </a:extLst>
                </a:gridCol>
                <a:gridCol w="3975410">
                  <a:extLst>
                    <a:ext uri="{9D8B030D-6E8A-4147-A177-3AD203B41FA5}">
                      <a16:colId xmlns:a16="http://schemas.microsoft.com/office/drawing/2014/main" val="2434824551"/>
                    </a:ext>
                  </a:extLst>
                </a:gridCol>
                <a:gridCol w="3975410">
                  <a:extLst>
                    <a:ext uri="{9D8B030D-6E8A-4147-A177-3AD203B41FA5}">
                      <a16:colId xmlns:a16="http://schemas.microsoft.com/office/drawing/2014/main" val="3688529813"/>
                    </a:ext>
                  </a:extLst>
                </a:gridCol>
              </a:tblGrid>
              <a:tr h="120363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Model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Clinical Threshold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Interpretation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401643695"/>
                  </a:ext>
                </a:extLst>
              </a:tr>
              <a:tr h="1203635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&gt;70%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Correct predictions in 4/5 cases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831426437"/>
                  </a:ext>
                </a:extLst>
              </a:tr>
              <a:tr h="1203635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 (ROC)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&gt;0.80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"Very Good" discrimination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653871867"/>
                  </a:ext>
                </a:extLst>
              </a:tr>
              <a:tr h="1203635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&gt;75%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Detects 8/10 high-risk patients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85283233"/>
                  </a:ext>
                </a:extLst>
              </a:tr>
              <a:tr h="1203635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&gt;70%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false alarms (25% FP rate)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46747388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4795E9F9-C8A7-07E7-F284-95F39041F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DE130663-5984-F41D-3534-786DBF42C785}"/>
              </a:ext>
            </a:extLst>
          </p:cNvPr>
          <p:cNvSpPr txBox="1"/>
          <p:nvPr/>
        </p:nvSpPr>
        <p:spPr>
          <a:xfrm>
            <a:off x="4624405" y="1057275"/>
            <a:ext cx="8664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Curve Insights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B2598441-FBDF-B024-DFB1-A280B270A2ED}"/>
              </a:ext>
            </a:extLst>
          </p:cNvPr>
          <p:cNvCxnSpPr/>
          <p:nvPr/>
        </p:nvCxnSpPr>
        <p:spPr>
          <a:xfrm>
            <a:off x="-1655358" y="15621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7B592F39-30C2-0A33-0CF8-937BB66C1B21}"/>
              </a:ext>
            </a:extLst>
          </p:cNvPr>
          <p:cNvCxnSpPr/>
          <p:nvPr/>
        </p:nvCxnSpPr>
        <p:spPr>
          <a:xfrm>
            <a:off x="13288955" y="15621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07B54F7-DE1C-3D98-D0DA-62AA63504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29" y="2872113"/>
            <a:ext cx="14422941" cy="67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7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1D246BD3-5D48-0F07-994F-3F975983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C7A21942-F90A-299C-B451-1110FA27E426}"/>
              </a:ext>
            </a:extLst>
          </p:cNvPr>
          <p:cNvSpPr txBox="1"/>
          <p:nvPr/>
        </p:nvSpPr>
        <p:spPr>
          <a:xfrm>
            <a:off x="4811725" y="1100435"/>
            <a:ext cx="8664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5366B6D4-FAB2-9BD8-0D30-CD3D79A7D5FC}"/>
              </a:ext>
            </a:extLst>
          </p:cNvPr>
          <p:cNvCxnSpPr>
            <a:cxnSpLocks/>
          </p:cNvCxnSpPr>
          <p:nvPr/>
        </p:nvCxnSpPr>
        <p:spPr>
          <a:xfrm>
            <a:off x="-200722" y="1562100"/>
            <a:ext cx="756052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91CDE2D1-E22E-7336-9571-E0E8F9093C1B}"/>
              </a:ext>
            </a:extLst>
          </p:cNvPr>
          <p:cNvCxnSpPr>
            <a:cxnSpLocks/>
          </p:cNvCxnSpPr>
          <p:nvPr/>
        </p:nvCxnSpPr>
        <p:spPr>
          <a:xfrm>
            <a:off x="10794380" y="1562100"/>
            <a:ext cx="89868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FC9C01-5901-1AF9-DAE0-F8EC09FB28EA}"/>
              </a:ext>
            </a:extLst>
          </p:cNvPr>
          <p:cNvSpPr txBox="1"/>
          <p:nvPr/>
        </p:nvSpPr>
        <p:spPr>
          <a:xfrm>
            <a:off x="512956" y="2185639"/>
            <a:ext cx="1728439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Cutoff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0.35 probability (balances sensitivity/specificity)</a:t>
            </a: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 Utility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Curve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90% sensitivity for screening (minimize missed cases)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Curve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85% specificity for confirmatory testing.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Framingham Score Comparison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F18D595-5FE7-D4BB-B266-7D6EF5765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62302"/>
              </p:ext>
            </p:extLst>
          </p:nvPr>
        </p:nvGraphicFramePr>
        <p:xfrm>
          <a:off x="1263805" y="5197087"/>
          <a:ext cx="15240000" cy="290427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1637677564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70831164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78718357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1583185259"/>
                    </a:ext>
                  </a:extLst>
                </a:gridCol>
              </a:tblGrid>
              <a:tr h="96809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per Test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per Test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3497768"/>
                  </a:ext>
                </a:extLst>
              </a:tr>
              <a:tr h="968091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AI Model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minute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246518541"/>
                  </a:ext>
                </a:extLst>
              </a:tr>
              <a:tr h="968091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Framingham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minutes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2639701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47D588-B6FE-E765-FAE4-32BBA9501132}"/>
              </a:ext>
            </a:extLst>
          </p:cNvPr>
          <p:cNvSpPr txBox="1"/>
          <p:nvPr/>
        </p:nvSpPr>
        <p:spPr>
          <a:xfrm>
            <a:off x="1761893" y="8724900"/>
            <a:ext cx="14496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Advantage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4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 higher accuracy at 90% lower cost.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87B2F7FE-778E-16C1-293D-DD6C8581A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BA2BA48E-9F55-9017-5A63-F00444FA5628}"/>
              </a:ext>
            </a:extLst>
          </p:cNvPr>
          <p:cNvSpPr txBox="1"/>
          <p:nvPr/>
        </p:nvSpPr>
        <p:spPr>
          <a:xfrm>
            <a:off x="4624405" y="638770"/>
            <a:ext cx="866455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Importance Plot (VIP)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6A5C8544-0057-730F-0FED-633725D06C79}"/>
              </a:ext>
            </a:extLst>
          </p:cNvPr>
          <p:cNvCxnSpPr/>
          <p:nvPr/>
        </p:nvCxnSpPr>
        <p:spPr>
          <a:xfrm>
            <a:off x="-1655358" y="15621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7E945399-F36C-7111-4AEC-5AC8ACE4E7C8}"/>
              </a:ext>
            </a:extLst>
          </p:cNvPr>
          <p:cNvCxnSpPr/>
          <p:nvPr/>
        </p:nvCxnSpPr>
        <p:spPr>
          <a:xfrm>
            <a:off x="13288955" y="15621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A43467D-A326-A4CF-9F15-9A778F22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41" y="2485428"/>
            <a:ext cx="16365196" cy="76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0889413E-ECD1-3603-5131-626A8ED3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BD746A34-D1C9-D55A-8ADA-5340DD71FE3A}"/>
              </a:ext>
            </a:extLst>
          </p:cNvPr>
          <p:cNvSpPr txBox="1"/>
          <p:nvPr/>
        </p:nvSpPr>
        <p:spPr>
          <a:xfrm>
            <a:off x="4624405" y="1057275"/>
            <a:ext cx="86645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4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Drivers of Heart Attack Risk</a:t>
            </a:r>
            <a:endParaRPr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01B27131-7CD2-600C-3E0A-D562C84F67CC}"/>
              </a:ext>
            </a:extLst>
          </p:cNvPr>
          <p:cNvCxnSpPr/>
          <p:nvPr/>
        </p:nvCxnSpPr>
        <p:spPr>
          <a:xfrm>
            <a:off x="-2592061" y="16002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A304DCE2-D5E2-B6CA-CC40-495EB21D3A9E}"/>
              </a:ext>
            </a:extLst>
          </p:cNvPr>
          <p:cNvCxnSpPr/>
          <p:nvPr/>
        </p:nvCxnSpPr>
        <p:spPr>
          <a:xfrm>
            <a:off x="14013180" y="1562100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E0B99A-653B-4BD4-C030-F699DBDE7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69983"/>
              </p:ext>
            </p:extLst>
          </p:nvPr>
        </p:nvGraphicFramePr>
        <p:xfrm>
          <a:off x="936702" y="1943672"/>
          <a:ext cx="16414592" cy="728605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103648">
                  <a:extLst>
                    <a:ext uri="{9D8B030D-6E8A-4147-A177-3AD203B41FA5}">
                      <a16:colId xmlns:a16="http://schemas.microsoft.com/office/drawing/2014/main" val="3403022511"/>
                    </a:ext>
                  </a:extLst>
                </a:gridCol>
                <a:gridCol w="4103648">
                  <a:extLst>
                    <a:ext uri="{9D8B030D-6E8A-4147-A177-3AD203B41FA5}">
                      <a16:colId xmlns:a16="http://schemas.microsoft.com/office/drawing/2014/main" val="4047376929"/>
                    </a:ext>
                  </a:extLst>
                </a:gridCol>
                <a:gridCol w="4103648">
                  <a:extLst>
                    <a:ext uri="{9D8B030D-6E8A-4147-A177-3AD203B41FA5}">
                      <a16:colId xmlns:a16="http://schemas.microsoft.com/office/drawing/2014/main" val="2966978639"/>
                    </a:ext>
                  </a:extLst>
                </a:gridCol>
                <a:gridCol w="4103648">
                  <a:extLst>
                    <a:ext uri="{9D8B030D-6E8A-4147-A177-3AD203B41FA5}">
                      <a16:colId xmlns:a16="http://schemas.microsoft.com/office/drawing/2014/main" val="2949015748"/>
                    </a:ext>
                  </a:extLst>
                </a:gridCol>
              </a:tblGrid>
              <a:tr h="111607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(Corrected*)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Importance Score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Clinical Meaning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90082648"/>
                  </a:ext>
                </a:extLst>
              </a:tr>
              <a:tr h="1116072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thalach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(max)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 Max heart rate → ↑ risk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412398285"/>
                  </a:ext>
                </a:extLst>
              </a:tr>
              <a:tr h="17056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exang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Exercise-induced angina = risk marker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4136457302"/>
                  </a:ext>
                </a:extLst>
              </a:tr>
              <a:tr h="1116072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oldpeak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 depression = ischemia sign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372387695"/>
                  </a:ext>
                </a:extLst>
              </a:tr>
              <a:tr h="1116072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Chest pain type predicts severity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675540597"/>
                  </a:ext>
                </a:extLst>
              </a:tr>
              <a:tr h="1116072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doubles per decade after 45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0365729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BB81C8-9CD0-9DF4-59A7-3D36D09C6BCE}"/>
              </a:ext>
            </a:extLst>
          </p:cNvPr>
          <p:cNvSpPr txBox="1"/>
          <p:nvPr/>
        </p:nvSpPr>
        <p:spPr>
          <a:xfrm>
            <a:off x="1115122" y="9500839"/>
            <a:ext cx="16236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Actionable Thresholds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thalach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Refer if &lt;130bpm  &amp;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oldpeak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Investigate if &gt;1.5mm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7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C6442957-A979-F7FA-B073-6A02B05B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>
            <a:extLst>
              <a:ext uri="{FF2B5EF4-FFF2-40B4-BE49-F238E27FC236}">
                <a16:creationId xmlns:a16="http://schemas.microsoft.com/office/drawing/2014/main" id="{3BE7FCEA-A258-8868-480B-EB267325D445}"/>
              </a:ext>
            </a:extLst>
          </p:cNvPr>
          <p:cNvSpPr/>
          <p:nvPr/>
        </p:nvSpPr>
        <p:spPr>
          <a:xfrm>
            <a:off x="11396181" y="-1291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6601" b="-36603"/>
            </a:stretch>
          </a:blipFill>
          <a:ln>
            <a:noFill/>
          </a:ln>
        </p:spPr>
      </p:sp>
      <p:sp>
        <p:nvSpPr>
          <p:cNvPr id="185" name="Google Shape;185;p19">
            <a:extLst>
              <a:ext uri="{FF2B5EF4-FFF2-40B4-BE49-F238E27FC236}">
                <a16:creationId xmlns:a16="http://schemas.microsoft.com/office/drawing/2014/main" id="{C544B54C-3704-6364-62B3-46EDF215C0B7}"/>
              </a:ext>
            </a:extLst>
          </p:cNvPr>
          <p:cNvSpPr/>
          <p:nvPr/>
        </p:nvSpPr>
        <p:spPr>
          <a:xfrm>
            <a:off x="11396181" y="52726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6547" b="-36547"/>
            </a:stretch>
          </a:blipFill>
          <a:ln>
            <a:noFill/>
          </a:ln>
        </p:spPr>
      </p:sp>
      <p:sp>
        <p:nvSpPr>
          <p:cNvPr id="186" name="Google Shape;186;p19">
            <a:extLst>
              <a:ext uri="{FF2B5EF4-FFF2-40B4-BE49-F238E27FC236}">
                <a16:creationId xmlns:a16="http://schemas.microsoft.com/office/drawing/2014/main" id="{16C2FDC4-0174-AE43-4BC3-6FB1590BD3AF}"/>
              </a:ext>
            </a:extLst>
          </p:cNvPr>
          <p:cNvSpPr/>
          <p:nvPr/>
        </p:nvSpPr>
        <p:spPr>
          <a:xfrm>
            <a:off x="16077891" y="2571750"/>
            <a:ext cx="6056826" cy="514350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87" name="Google Shape;187;p19">
            <a:extLst>
              <a:ext uri="{FF2B5EF4-FFF2-40B4-BE49-F238E27FC236}">
                <a16:creationId xmlns:a16="http://schemas.microsoft.com/office/drawing/2014/main" id="{6C0258BC-F99B-A6C0-AF50-FD063186B1E3}"/>
              </a:ext>
            </a:extLst>
          </p:cNvPr>
          <p:cNvGrpSpPr/>
          <p:nvPr/>
        </p:nvGrpSpPr>
        <p:grpSpPr>
          <a:xfrm rot="-5400000">
            <a:off x="1654343" y="-3320472"/>
            <a:ext cx="8299795" cy="13771648"/>
            <a:chOff x="0" y="-47625"/>
            <a:chExt cx="635000" cy="1053641"/>
          </a:xfrm>
        </p:grpSpPr>
        <p:sp>
          <p:nvSpPr>
            <p:cNvPr id="188" name="Google Shape;188;p19">
              <a:extLst>
                <a:ext uri="{FF2B5EF4-FFF2-40B4-BE49-F238E27FC236}">
                  <a16:creationId xmlns:a16="http://schemas.microsoft.com/office/drawing/2014/main" id="{95890BC5-527D-4D09-2040-9608693EE81D}"/>
                </a:ext>
              </a:extLst>
            </p:cNvPr>
            <p:cNvSpPr/>
            <p:nvPr/>
          </p:nvSpPr>
          <p:spPr>
            <a:xfrm>
              <a:off x="0" y="0"/>
              <a:ext cx="393053" cy="1006016"/>
            </a:xfrm>
            <a:custGeom>
              <a:avLst/>
              <a:gdLst/>
              <a:ahLst/>
              <a:cxnLst/>
              <a:rect l="l" t="t" r="r" b="b"/>
              <a:pathLst>
                <a:path w="393053" h="1006016" extrusionOk="0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89" name="Google Shape;189;p19">
              <a:extLst>
                <a:ext uri="{FF2B5EF4-FFF2-40B4-BE49-F238E27FC236}">
                  <a16:creationId xmlns:a16="http://schemas.microsoft.com/office/drawing/2014/main" id="{0CB541BC-9964-D04E-80F4-6E34F6ADBCC1}"/>
                </a:ext>
              </a:extLst>
            </p:cNvPr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5819E6-064F-D037-2E4D-5E73BC4B42A6}"/>
              </a:ext>
            </a:extLst>
          </p:cNvPr>
          <p:cNvSpPr txBox="1">
            <a:spLocks/>
          </p:cNvSpPr>
          <p:nvPr/>
        </p:nvSpPr>
        <p:spPr>
          <a:xfrm>
            <a:off x="366071" y="4299648"/>
            <a:ext cx="12323995" cy="317738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FA7087-2E32-7205-A086-17EDB81405F4}"/>
              </a:ext>
            </a:extLst>
          </p:cNvPr>
          <p:cNvSpPr txBox="1">
            <a:spLocks/>
          </p:cNvSpPr>
          <p:nvPr/>
        </p:nvSpPr>
        <p:spPr>
          <a:xfrm>
            <a:off x="1249145" y="4061427"/>
            <a:ext cx="12323995" cy="317738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 Analysis</a:t>
            </a:r>
          </a:p>
        </p:txBody>
      </p:sp>
    </p:spTree>
    <p:extLst>
      <p:ext uri="{BB962C8B-B14F-4D97-AF65-F5344CB8AC3E}">
        <p14:creationId xmlns:p14="http://schemas.microsoft.com/office/powerpoint/2010/main" val="89229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E8C25D81-AC71-7697-5B96-FFA1F7D7C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55AE2647-A85D-D2F7-309E-394B574BE238}"/>
              </a:ext>
            </a:extLst>
          </p:cNvPr>
          <p:cNvSpPr txBox="1"/>
          <p:nvPr/>
        </p:nvSpPr>
        <p:spPr>
          <a:xfrm>
            <a:off x="4811725" y="1100435"/>
            <a:ext cx="8664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 Plot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009D47B1-7C6E-0483-B905-0E7A06327BC0}"/>
              </a:ext>
            </a:extLst>
          </p:cNvPr>
          <p:cNvCxnSpPr>
            <a:cxnSpLocks/>
          </p:cNvCxnSpPr>
          <p:nvPr/>
        </p:nvCxnSpPr>
        <p:spPr>
          <a:xfrm>
            <a:off x="-384743" y="1562100"/>
            <a:ext cx="756052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59342643-B1FC-04F7-6B36-712444EA56C8}"/>
              </a:ext>
            </a:extLst>
          </p:cNvPr>
          <p:cNvCxnSpPr>
            <a:cxnSpLocks/>
          </p:cNvCxnSpPr>
          <p:nvPr/>
        </p:nvCxnSpPr>
        <p:spPr>
          <a:xfrm>
            <a:off x="11084311" y="1562100"/>
            <a:ext cx="89868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8DCA51A-C971-3AD1-477B-B00342FE4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" y="1970796"/>
            <a:ext cx="17931160" cy="81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4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D7D863CA-DBDA-4970-6777-0D4CF8F0D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4DA1E13E-4E41-B127-B419-3DE112BB3A5C}"/>
              </a:ext>
            </a:extLst>
          </p:cNvPr>
          <p:cNvSpPr txBox="1"/>
          <p:nvPr/>
        </p:nvSpPr>
        <p:spPr>
          <a:xfrm>
            <a:off x="4811725" y="1100435"/>
            <a:ext cx="8664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DB6C0229-D7AA-1693-09D8-1C4272FAB1E1}"/>
              </a:ext>
            </a:extLst>
          </p:cNvPr>
          <p:cNvCxnSpPr>
            <a:cxnSpLocks/>
          </p:cNvCxnSpPr>
          <p:nvPr/>
        </p:nvCxnSpPr>
        <p:spPr>
          <a:xfrm>
            <a:off x="-780586" y="1562100"/>
            <a:ext cx="756052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FBA16393-FF87-A2BD-D376-116F5B742085}"/>
              </a:ext>
            </a:extLst>
          </p:cNvPr>
          <p:cNvCxnSpPr>
            <a:cxnSpLocks/>
          </p:cNvCxnSpPr>
          <p:nvPr/>
        </p:nvCxnSpPr>
        <p:spPr>
          <a:xfrm>
            <a:off x="11441151" y="1562100"/>
            <a:ext cx="89868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658531-A488-4F32-07C0-CA5D368254B6}"/>
              </a:ext>
            </a:extLst>
          </p:cNvPr>
          <p:cNvSpPr txBox="1"/>
          <p:nvPr/>
        </p:nvSpPr>
        <p:spPr>
          <a:xfrm>
            <a:off x="3479180" y="6452136"/>
            <a:ext cx="172843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SHAP Summary Plot Insights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SHAP value → How much feature changes prediction from baseline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🔴 </a:t>
            </a: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High feature values (e.g.,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=300)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🔵 </a:t>
            </a: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Low values (e.g.,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=160)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Findings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lvl="1" indent="-571500">
              <a:buFont typeface="+mj-lt"/>
              <a:buAutoNum type="romanUcPeriod"/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thalach</a:t>
            </a: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sharper risk increase than high </a:t>
            </a:r>
            <a:r>
              <a:rPr lang="en-US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</a:t>
            </a: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1" indent="-571500">
              <a:buFont typeface="+mj-lt"/>
              <a:buAutoNum type="romanU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Asymptomatic chest pain (cp=3) outweighs other pain types.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D25E6A-AB21-6468-A9E2-A7660F662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80759"/>
              </p:ext>
            </p:extLst>
          </p:nvPr>
        </p:nvGraphicFramePr>
        <p:xfrm>
          <a:off x="579866" y="2297151"/>
          <a:ext cx="17284392" cy="367488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321098">
                  <a:extLst>
                    <a:ext uri="{9D8B030D-6E8A-4147-A177-3AD203B41FA5}">
                      <a16:colId xmlns:a16="http://schemas.microsoft.com/office/drawing/2014/main" val="1828104869"/>
                    </a:ext>
                  </a:extLst>
                </a:gridCol>
                <a:gridCol w="4321098">
                  <a:extLst>
                    <a:ext uri="{9D8B030D-6E8A-4147-A177-3AD203B41FA5}">
                      <a16:colId xmlns:a16="http://schemas.microsoft.com/office/drawing/2014/main" val="3488135277"/>
                    </a:ext>
                  </a:extLst>
                </a:gridCol>
                <a:gridCol w="4321098">
                  <a:extLst>
                    <a:ext uri="{9D8B030D-6E8A-4147-A177-3AD203B41FA5}">
                      <a16:colId xmlns:a16="http://schemas.microsoft.com/office/drawing/2014/main" val="1206756570"/>
                    </a:ext>
                  </a:extLst>
                </a:gridCol>
                <a:gridCol w="4321098">
                  <a:extLst>
                    <a:ext uri="{9D8B030D-6E8A-4147-A177-3AD203B41FA5}">
                      <a16:colId xmlns:a16="http://schemas.microsoft.com/office/drawing/2014/main" val="266112415"/>
                    </a:ext>
                  </a:extLst>
                </a:gridCol>
              </a:tblGrid>
              <a:tr h="90882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SHAP Pattern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Clinical Interpretation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462070753"/>
                  </a:ext>
                </a:extLst>
              </a:tr>
              <a:tr h="90882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thalach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↓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🔴 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values push risk up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HR &lt; 120bpm → 3.2× higher risk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818392964"/>
                  </a:ext>
                </a:extLst>
              </a:tr>
              <a:tr h="908825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chol ↑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🔴 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values increase risk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Cholesterol &gt; 240mg/dL → 2.1× higher risk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4101172807"/>
                  </a:ext>
                </a:extLst>
              </a:tr>
              <a:tr h="908825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 (Type 3)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🔴 </a:t>
                      </a:r>
                      <a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Asymptomatic pain most dangerous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Silent ischemia marker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438652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7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C90D6903-3206-B47A-350A-CBEC39D0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>
            <a:extLst>
              <a:ext uri="{FF2B5EF4-FFF2-40B4-BE49-F238E27FC236}">
                <a16:creationId xmlns:a16="http://schemas.microsoft.com/office/drawing/2014/main" id="{82BA6615-E499-FF93-9235-54ACE48753AB}"/>
              </a:ext>
            </a:extLst>
          </p:cNvPr>
          <p:cNvSpPr/>
          <p:nvPr/>
        </p:nvSpPr>
        <p:spPr>
          <a:xfrm>
            <a:off x="11396181" y="-1291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6601" b="-36603"/>
            </a:stretch>
          </a:blipFill>
          <a:ln>
            <a:noFill/>
          </a:ln>
        </p:spPr>
      </p:sp>
      <p:sp>
        <p:nvSpPr>
          <p:cNvPr id="185" name="Google Shape;185;p19">
            <a:extLst>
              <a:ext uri="{FF2B5EF4-FFF2-40B4-BE49-F238E27FC236}">
                <a16:creationId xmlns:a16="http://schemas.microsoft.com/office/drawing/2014/main" id="{35C9D453-0FB7-43DF-A51B-9CA785D46F4E}"/>
              </a:ext>
            </a:extLst>
          </p:cNvPr>
          <p:cNvSpPr/>
          <p:nvPr/>
        </p:nvSpPr>
        <p:spPr>
          <a:xfrm>
            <a:off x="11396181" y="52726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6547" b="-36547"/>
            </a:stretch>
          </a:blipFill>
          <a:ln>
            <a:noFill/>
          </a:ln>
        </p:spPr>
      </p:sp>
      <p:sp>
        <p:nvSpPr>
          <p:cNvPr id="186" name="Google Shape;186;p19">
            <a:extLst>
              <a:ext uri="{FF2B5EF4-FFF2-40B4-BE49-F238E27FC236}">
                <a16:creationId xmlns:a16="http://schemas.microsoft.com/office/drawing/2014/main" id="{931C3D14-0ACB-F303-EEA0-C4BBDB9C588A}"/>
              </a:ext>
            </a:extLst>
          </p:cNvPr>
          <p:cNvSpPr/>
          <p:nvPr/>
        </p:nvSpPr>
        <p:spPr>
          <a:xfrm>
            <a:off x="16077891" y="2571750"/>
            <a:ext cx="6056826" cy="514350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87" name="Google Shape;187;p19">
            <a:extLst>
              <a:ext uri="{FF2B5EF4-FFF2-40B4-BE49-F238E27FC236}">
                <a16:creationId xmlns:a16="http://schemas.microsoft.com/office/drawing/2014/main" id="{551C7C02-7C67-E403-B48B-5B8045158D45}"/>
              </a:ext>
            </a:extLst>
          </p:cNvPr>
          <p:cNvGrpSpPr/>
          <p:nvPr/>
        </p:nvGrpSpPr>
        <p:grpSpPr>
          <a:xfrm rot="-5400000">
            <a:off x="1654343" y="-3320472"/>
            <a:ext cx="8299795" cy="13771648"/>
            <a:chOff x="0" y="-47625"/>
            <a:chExt cx="635000" cy="1053641"/>
          </a:xfrm>
        </p:grpSpPr>
        <p:sp>
          <p:nvSpPr>
            <p:cNvPr id="188" name="Google Shape;188;p19">
              <a:extLst>
                <a:ext uri="{FF2B5EF4-FFF2-40B4-BE49-F238E27FC236}">
                  <a16:creationId xmlns:a16="http://schemas.microsoft.com/office/drawing/2014/main" id="{91A2FD88-7E6F-6F54-A1AD-A39DDB644D8C}"/>
                </a:ext>
              </a:extLst>
            </p:cNvPr>
            <p:cNvSpPr/>
            <p:nvPr/>
          </p:nvSpPr>
          <p:spPr>
            <a:xfrm>
              <a:off x="0" y="0"/>
              <a:ext cx="393053" cy="1006016"/>
            </a:xfrm>
            <a:custGeom>
              <a:avLst/>
              <a:gdLst/>
              <a:ahLst/>
              <a:cxnLst/>
              <a:rect l="l" t="t" r="r" b="b"/>
              <a:pathLst>
                <a:path w="393053" h="1006016" extrusionOk="0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89" name="Google Shape;189;p19">
              <a:extLst>
                <a:ext uri="{FF2B5EF4-FFF2-40B4-BE49-F238E27FC236}">
                  <a16:creationId xmlns:a16="http://schemas.microsoft.com/office/drawing/2014/main" id="{98B12259-37E6-98B6-F7E4-5141C8A9C769}"/>
                </a:ext>
              </a:extLst>
            </p:cNvPr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669D3E-5D4A-ABE3-D3CC-4232B738A9EA}"/>
              </a:ext>
            </a:extLst>
          </p:cNvPr>
          <p:cNvSpPr txBox="1">
            <a:spLocks/>
          </p:cNvSpPr>
          <p:nvPr/>
        </p:nvSpPr>
        <p:spPr>
          <a:xfrm>
            <a:off x="366071" y="4299648"/>
            <a:ext cx="12323995" cy="317738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7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0A1698-85F6-1F9C-DD13-0FCAB424BC1E}"/>
              </a:ext>
            </a:extLst>
          </p:cNvPr>
          <p:cNvSpPr txBox="1">
            <a:spLocks/>
          </p:cNvSpPr>
          <p:nvPr/>
        </p:nvSpPr>
        <p:spPr>
          <a:xfrm>
            <a:off x="2041874" y="3683996"/>
            <a:ext cx="12323995" cy="317738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Attack Risk Calculator </a:t>
            </a:r>
            <a:b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01265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-3790039" y="0"/>
            <a:ext cx="11878753" cy="102870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4928" r="-14928"/>
            </a:stretch>
          </a:blipFill>
          <a:ln>
            <a:noFill/>
          </a:ln>
        </p:spPr>
      </p:sp>
      <p:sp>
        <p:nvSpPr>
          <p:cNvPr id="167" name="Google Shape;167;p18"/>
          <p:cNvSpPr/>
          <p:nvPr/>
        </p:nvSpPr>
        <p:spPr>
          <a:xfrm>
            <a:off x="10522137" y="0"/>
            <a:ext cx="11878753" cy="102870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193" r="-23540"/>
            </a:stretch>
          </a:blipFill>
          <a:ln>
            <a:noFill/>
          </a:ln>
        </p:spPr>
      </p:sp>
      <p:grpSp>
        <p:nvGrpSpPr>
          <p:cNvPr id="168" name="Google Shape;168;p18"/>
          <p:cNvGrpSpPr/>
          <p:nvPr/>
        </p:nvGrpSpPr>
        <p:grpSpPr>
          <a:xfrm>
            <a:off x="-5814216" y="2745913"/>
            <a:ext cx="14292144" cy="8051616"/>
            <a:chOff x="-911465" y="1523"/>
            <a:chExt cx="1724265" cy="860425"/>
          </a:xfrm>
        </p:grpSpPr>
        <p:sp>
          <p:nvSpPr>
            <p:cNvPr id="169" name="Google Shape;169;p18"/>
            <p:cNvSpPr/>
            <p:nvPr/>
          </p:nvSpPr>
          <p:spPr>
            <a:xfrm>
              <a:off x="-210013" y="1523"/>
              <a:ext cx="1022813" cy="593998"/>
            </a:xfrm>
            <a:custGeom>
              <a:avLst/>
              <a:gdLst/>
              <a:ahLst/>
              <a:cxnLst/>
              <a:rect l="l" t="t" r="r" b="b"/>
              <a:pathLst>
                <a:path w="812800" h="37232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372328"/>
                  </a:lnTo>
                  <a:lnTo>
                    <a:pt x="0" y="372328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70" name="Google Shape;170;p18"/>
            <p:cNvSpPr txBox="1"/>
            <p:nvPr/>
          </p:nvSpPr>
          <p:spPr>
            <a:xfrm>
              <a:off x="-911465" y="1523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8"/>
          <p:cNvSpPr txBox="1"/>
          <p:nvPr/>
        </p:nvSpPr>
        <p:spPr>
          <a:xfrm>
            <a:off x="1064307" y="2745913"/>
            <a:ext cx="6737163" cy="594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6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R-Programing, here we create a </a:t>
            </a:r>
            <a:r>
              <a:rPr 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Attack Risk Calculator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Using shiny app features. Here we need to give just the details of 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Heart Rate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Chest Pain Type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get the percentage of 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of heart attack.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!</a:t>
            </a:r>
            <a:endParaRPr dirty="0"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10112890" y="2491858"/>
            <a:ext cx="8044221" cy="7131923"/>
            <a:chOff x="36533" y="-44161"/>
            <a:chExt cx="970489" cy="860425"/>
          </a:xfrm>
        </p:grpSpPr>
        <p:sp>
          <p:nvSpPr>
            <p:cNvPr id="174" name="Google Shape;174;p18"/>
            <p:cNvSpPr/>
            <p:nvPr/>
          </p:nvSpPr>
          <p:spPr>
            <a:xfrm>
              <a:off x="36533" y="-13511"/>
              <a:ext cx="846306" cy="670597"/>
            </a:xfrm>
            <a:custGeom>
              <a:avLst/>
              <a:gdLst/>
              <a:ahLst/>
              <a:cxnLst/>
              <a:rect l="l" t="t" r="r" b="b"/>
              <a:pathLst>
                <a:path w="812800" h="37232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372320"/>
                  </a:lnTo>
                  <a:lnTo>
                    <a:pt x="0" y="37232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194222" y="-44161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11109265" y="3466921"/>
            <a:ext cx="4584125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Shiny App Features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Heart Rate, Chest Pain Type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Risk % + clinical interpretation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http://127.0.0.1:7052/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i="1" u="sng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6B37C-C9B3-A10A-B734-CF53DA635723}"/>
              </a:ext>
            </a:extLst>
          </p:cNvPr>
          <p:cNvSpPr txBox="1"/>
          <p:nvPr/>
        </p:nvSpPr>
        <p:spPr>
          <a:xfrm>
            <a:off x="2594610" y="691932"/>
            <a:ext cx="130987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Attack Risk Calculator</a:t>
            </a:r>
            <a:endParaRPr lang="en-US" sz="6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3612-98D6-6EFC-7405-A1459870D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" y="773731"/>
            <a:ext cx="17841951" cy="1470025"/>
          </a:xfrm>
        </p:spPr>
        <p:txBody>
          <a:bodyPr>
            <a:normAutofit fontScale="90000"/>
          </a:bodyPr>
          <a:lstStyle/>
          <a:p>
            <a:r>
              <a:rPr lang="en-US" sz="4900" b="1" i="1" dirty="0">
                <a:solidFill>
                  <a:schemeClr val="bg2">
                    <a:lumMod val="75000"/>
                  </a:schemeClr>
                </a:solidFill>
                <a:latin typeface="Bodoni MT" panose="02070603080606020203" pitchFamily="18" charset="0"/>
              </a:rPr>
              <a:t>Heart Attack Risk Prediction Using Machine Learning in R</a:t>
            </a:r>
            <a:br>
              <a:rPr lang="en-US" sz="4900" b="1" dirty="0">
                <a:solidFill>
                  <a:schemeClr val="bg2">
                    <a:lumMod val="75000"/>
                  </a:schemeClr>
                </a:solidFill>
                <a:latin typeface="Bodoni MT" panose="02070603080606020203" pitchFamily="18" charset="0"/>
              </a:rPr>
            </a:br>
            <a:r>
              <a:rPr lang="en-US" sz="4900" b="1" dirty="0">
                <a:solidFill>
                  <a:schemeClr val="bg2">
                    <a:lumMod val="75000"/>
                  </a:schemeClr>
                </a:solidFill>
                <a:latin typeface="Bodoni MT" panose="02070603080606020203" pitchFamily="18" charset="0"/>
              </a:rPr>
              <a:t>                                 </a:t>
            </a:r>
            <a:r>
              <a:rPr lang="en-US" sz="4900" b="1" i="1" dirty="0">
                <a:solidFill>
                  <a:schemeClr val="bg2">
                    <a:lumMod val="75000"/>
                  </a:schemeClr>
                </a:solidFill>
                <a:latin typeface="Bodoni MT" panose="02070603080606020203" pitchFamily="18" charset="0"/>
              </a:rPr>
              <a:t>Heart Attack Risk Prediction </a:t>
            </a:r>
            <a:r>
              <a:rPr lang="en-US" i="1" dirty="0">
                <a:solidFill>
                  <a:schemeClr val="bg1"/>
                </a:solidFill>
              </a:rPr>
              <a:t>Using Machine Learning in R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ED5D4-B96E-B35A-3D5A-874CEBB65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" y="2047085"/>
            <a:ext cx="13350240" cy="7982891"/>
          </a:xfrm>
        </p:spPr>
        <p:txBody>
          <a:bodyPr>
            <a:no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Cardiovascular diseases 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(CVDs) are the leading cause of global mortality, necessitating early and accurate risk assessment tools. This project develops an AI-powered heart attack risk prediction system using the UCI Heart Disease dataset, leveraging clinical biomarkers to enable proactive healthcare interventions.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Employing R and the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tidyverse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ecosystem, we built a logistic regression model with 85% AUC accuracy by analyzing key features such as maximum heart rate (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thalach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cholesterol levels, and ST depression (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oldpeak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The pipeline includes:</a:t>
            </a:r>
          </a:p>
          <a:p>
            <a:pPr marL="596900" indent="-571500" algn="l">
              <a:buFont typeface="+mj-lt"/>
              <a:buAutoNum type="romanU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preprocessing: Handling missing values (median imputation) and normalization.</a:t>
            </a:r>
          </a:p>
          <a:p>
            <a:pPr marL="596900" indent="-571500" algn="l">
              <a:buFont typeface="+mj-lt"/>
              <a:buAutoNum type="romanU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AI: SHAP analysis revealed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thalach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(42% impact),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(31%), and cp (chest pain type, 19%) as top predictors.</a:t>
            </a:r>
          </a:p>
          <a:p>
            <a:pPr marL="596900" indent="-571500" algn="l">
              <a:buFont typeface="+mj-lt"/>
              <a:buAutoNum type="romanUcPeriod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Shiny app: Real-time risk calculation for clinicians and patients.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outperforms traditional screening methods (AUC: 0.85 vs. 0.70–0.75) while maintaining interpretability for medical use. Business applications include:</a:t>
            </a:r>
          </a:p>
          <a:p>
            <a:pPr algn="l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Hospitals: 30% faster patient triage.</a:t>
            </a:r>
          </a:p>
          <a:p>
            <a:pPr algn="l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Insurers: Dynamic premium modeling.</a:t>
            </a:r>
          </a:p>
          <a:p>
            <a:pPr algn="l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Pharma: Targeted preventive care programs.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" name="Google Shape;90;p13">
            <a:extLst>
              <a:ext uri="{FF2B5EF4-FFF2-40B4-BE49-F238E27FC236}">
                <a16:creationId xmlns:a16="http://schemas.microsoft.com/office/drawing/2014/main" id="{16A760BB-B6C8-4831-BD1B-D52FC8BDD765}"/>
              </a:ext>
            </a:extLst>
          </p:cNvPr>
          <p:cNvCxnSpPr>
            <a:cxnSpLocks/>
          </p:cNvCxnSpPr>
          <p:nvPr/>
        </p:nvCxnSpPr>
        <p:spPr>
          <a:xfrm>
            <a:off x="-411480" y="1727046"/>
            <a:ext cx="18699480" cy="0"/>
          </a:xfrm>
          <a:prstGeom prst="straightConnector1">
            <a:avLst/>
          </a:prstGeom>
          <a:noFill/>
          <a:ln w="38100" cap="flat" cmpd="sng">
            <a:solidFill>
              <a:srgbClr val="014E9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354;p25">
            <a:extLst>
              <a:ext uri="{FF2B5EF4-FFF2-40B4-BE49-F238E27FC236}">
                <a16:creationId xmlns:a16="http://schemas.microsoft.com/office/drawing/2014/main" id="{652D5AB5-A525-9C26-662A-D159036E6FB5}"/>
              </a:ext>
            </a:extLst>
          </p:cNvPr>
          <p:cNvSpPr/>
          <p:nvPr/>
        </p:nvSpPr>
        <p:spPr>
          <a:xfrm>
            <a:off x="13867657" y="2303266"/>
            <a:ext cx="3741013" cy="4476676"/>
          </a:xfrm>
          <a:custGeom>
            <a:avLst/>
            <a:gdLst/>
            <a:ahLst/>
            <a:cxnLst/>
            <a:rect l="l" t="t" r="r" b="b"/>
            <a:pathLst>
              <a:path w="2161896" h="2840235" extrusionOk="0">
                <a:moveTo>
                  <a:pt x="0" y="0"/>
                </a:moveTo>
                <a:lnTo>
                  <a:pt x="2161897" y="0"/>
                </a:lnTo>
                <a:lnTo>
                  <a:pt x="2161897" y="2840235"/>
                </a:lnTo>
                <a:lnTo>
                  <a:pt x="0" y="2840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9636" r="-42372"/>
            </a:stretch>
          </a:blipFill>
          <a:ln>
            <a:noFill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3FE70-7AA9-FA8C-E3CA-F16F6521EFDA}"/>
              </a:ext>
            </a:extLst>
          </p:cNvPr>
          <p:cNvSpPr txBox="1"/>
          <p:nvPr/>
        </p:nvSpPr>
        <p:spPr>
          <a:xfrm>
            <a:off x="13867657" y="6579220"/>
            <a:ext cx="423746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Keywords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Heart attack prediction, explainable AI, logistic regression, healthcare analytics, R Shiny</a:t>
            </a:r>
            <a:r>
              <a:rPr lang="en-US" dirty="0"/>
              <a:t>.</a:t>
            </a:r>
            <a:br>
              <a:rPr lang="en-US" dirty="0"/>
            </a:b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0DE1B780-72F6-0605-D73E-2523B89B2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86B81188-FD48-C645-74B8-48D04C73DC94}"/>
              </a:ext>
            </a:extLst>
          </p:cNvPr>
          <p:cNvSpPr txBox="1"/>
          <p:nvPr/>
        </p:nvSpPr>
        <p:spPr>
          <a:xfrm>
            <a:off x="4365676" y="638770"/>
            <a:ext cx="8664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 (1)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CB3B1E65-9A9B-1C83-553B-D6043BC6E3D2}"/>
              </a:ext>
            </a:extLst>
          </p:cNvPr>
          <p:cNvCxnSpPr>
            <a:cxnSpLocks/>
          </p:cNvCxnSpPr>
          <p:nvPr/>
        </p:nvCxnSpPr>
        <p:spPr>
          <a:xfrm>
            <a:off x="-1276840" y="1251723"/>
            <a:ext cx="756052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752DC537-D2EE-4D26-E7D7-9943F491F94C}"/>
              </a:ext>
            </a:extLst>
          </p:cNvPr>
          <p:cNvCxnSpPr>
            <a:cxnSpLocks/>
          </p:cNvCxnSpPr>
          <p:nvPr/>
        </p:nvCxnSpPr>
        <p:spPr>
          <a:xfrm>
            <a:off x="11240429" y="1251723"/>
            <a:ext cx="89868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E4294C-F16C-72D5-A84E-A03E5457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8" t="19322" r="-1038" b="8117"/>
          <a:stretch>
            <a:fillRect/>
          </a:stretch>
        </p:blipFill>
        <p:spPr>
          <a:xfrm>
            <a:off x="335604" y="2458501"/>
            <a:ext cx="13045860" cy="7189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8742A-5E54-DCB3-CE9F-55E20B8169E4}"/>
              </a:ext>
            </a:extLst>
          </p:cNvPr>
          <p:cNvSpPr txBox="1"/>
          <p:nvPr/>
        </p:nvSpPr>
        <p:spPr>
          <a:xfrm>
            <a:off x="13760605" y="2966224"/>
            <a:ext cx="388062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Age- 70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Heart Rate- 100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Chest Pain Type- Non-Anginal Pain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Risk: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56.5%</a:t>
            </a:r>
          </a:p>
        </p:txBody>
      </p:sp>
    </p:spTree>
    <p:extLst>
      <p:ext uri="{BB962C8B-B14F-4D97-AF65-F5344CB8AC3E}">
        <p14:creationId xmlns:p14="http://schemas.microsoft.com/office/powerpoint/2010/main" val="151179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47358551-C9DB-4341-BD46-4724227C7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FC3F12B7-C28B-1DB7-E9E8-4977B0CECE68}"/>
              </a:ext>
            </a:extLst>
          </p:cNvPr>
          <p:cNvSpPr txBox="1"/>
          <p:nvPr/>
        </p:nvSpPr>
        <p:spPr>
          <a:xfrm>
            <a:off x="4365676" y="638770"/>
            <a:ext cx="8664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 (2)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9E1F27E2-0693-8507-41BD-C5EBC0C7D280}"/>
              </a:ext>
            </a:extLst>
          </p:cNvPr>
          <p:cNvCxnSpPr>
            <a:cxnSpLocks/>
          </p:cNvCxnSpPr>
          <p:nvPr/>
        </p:nvCxnSpPr>
        <p:spPr>
          <a:xfrm>
            <a:off x="-1276840" y="1251723"/>
            <a:ext cx="756052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9E04268A-9207-ED50-3A83-A302C6F9917A}"/>
              </a:ext>
            </a:extLst>
          </p:cNvPr>
          <p:cNvCxnSpPr>
            <a:cxnSpLocks/>
          </p:cNvCxnSpPr>
          <p:nvPr/>
        </p:nvCxnSpPr>
        <p:spPr>
          <a:xfrm>
            <a:off x="11240429" y="1251723"/>
            <a:ext cx="89868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E09299-0048-969C-AA25-BD1F0C80F9A5}"/>
              </a:ext>
            </a:extLst>
          </p:cNvPr>
          <p:cNvSpPr txBox="1"/>
          <p:nvPr/>
        </p:nvSpPr>
        <p:spPr>
          <a:xfrm>
            <a:off x="13760605" y="2966224"/>
            <a:ext cx="38806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Age- 55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Heart Rate- 100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Chest Pain Type- Asymptomatic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Risk: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67.6%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98B83-1FCF-C97E-FFB0-AC11BD9E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16" b="6220"/>
          <a:stretch>
            <a:fillRect/>
          </a:stretch>
        </p:blipFill>
        <p:spPr>
          <a:xfrm>
            <a:off x="274366" y="1864676"/>
            <a:ext cx="13011150" cy="80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61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64C61C7F-E266-5275-E72C-CAC2E9DA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B7159D4A-4D62-71B2-10BE-6CD56C4ECB6D}"/>
              </a:ext>
            </a:extLst>
          </p:cNvPr>
          <p:cNvSpPr txBox="1"/>
          <p:nvPr/>
        </p:nvSpPr>
        <p:spPr>
          <a:xfrm>
            <a:off x="4365676" y="638770"/>
            <a:ext cx="8664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 (3)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220E48A6-002A-AF79-8151-455D87922680}"/>
              </a:ext>
            </a:extLst>
          </p:cNvPr>
          <p:cNvCxnSpPr>
            <a:cxnSpLocks/>
          </p:cNvCxnSpPr>
          <p:nvPr/>
        </p:nvCxnSpPr>
        <p:spPr>
          <a:xfrm>
            <a:off x="-1276840" y="1251723"/>
            <a:ext cx="756052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B7944D04-BE33-BDFF-8D4B-F405B88151D9}"/>
              </a:ext>
            </a:extLst>
          </p:cNvPr>
          <p:cNvCxnSpPr>
            <a:cxnSpLocks/>
          </p:cNvCxnSpPr>
          <p:nvPr/>
        </p:nvCxnSpPr>
        <p:spPr>
          <a:xfrm>
            <a:off x="11240429" y="1251723"/>
            <a:ext cx="89868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A6AAE5-A42D-9E8C-C9E7-6037B7E77112}"/>
              </a:ext>
            </a:extLst>
          </p:cNvPr>
          <p:cNvSpPr txBox="1"/>
          <p:nvPr/>
        </p:nvSpPr>
        <p:spPr>
          <a:xfrm>
            <a:off x="13760605" y="2966224"/>
            <a:ext cx="38806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Age- 55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Heart Rate- 100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Chest Pain Type- Atypical Angina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Risk: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50.4%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E46FF-A828-3983-1174-D356686C6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08" b="6586"/>
          <a:stretch>
            <a:fillRect/>
          </a:stretch>
        </p:blipFill>
        <p:spPr>
          <a:xfrm>
            <a:off x="385878" y="1864677"/>
            <a:ext cx="13011150" cy="79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78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EE06A8DA-E66C-3AD7-8BF8-3275B488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1CF389E2-8A5E-CE29-9D53-95E0289E4077}"/>
              </a:ext>
            </a:extLst>
          </p:cNvPr>
          <p:cNvSpPr txBox="1"/>
          <p:nvPr/>
        </p:nvSpPr>
        <p:spPr>
          <a:xfrm>
            <a:off x="4365676" y="638770"/>
            <a:ext cx="8664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 (4)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013C633B-38FE-A3C7-CF65-6303DF66AB6A}"/>
              </a:ext>
            </a:extLst>
          </p:cNvPr>
          <p:cNvCxnSpPr>
            <a:cxnSpLocks/>
          </p:cNvCxnSpPr>
          <p:nvPr/>
        </p:nvCxnSpPr>
        <p:spPr>
          <a:xfrm>
            <a:off x="-1276840" y="1251723"/>
            <a:ext cx="756052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8E9ECCA4-185C-A19A-B9EC-10760B472549}"/>
              </a:ext>
            </a:extLst>
          </p:cNvPr>
          <p:cNvCxnSpPr>
            <a:cxnSpLocks/>
          </p:cNvCxnSpPr>
          <p:nvPr/>
        </p:nvCxnSpPr>
        <p:spPr>
          <a:xfrm>
            <a:off x="11240429" y="1251723"/>
            <a:ext cx="89868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7057F3-636A-9D4E-1DE3-8DAEE637E9EC}"/>
              </a:ext>
            </a:extLst>
          </p:cNvPr>
          <p:cNvSpPr txBox="1"/>
          <p:nvPr/>
        </p:nvSpPr>
        <p:spPr>
          <a:xfrm>
            <a:off x="13760605" y="2966224"/>
            <a:ext cx="38806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Age- 45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Heart Rate- 106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Chest Pain Type- Atypical Angina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Risk: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53.5%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10CFA-6CB3-939F-DB22-73A969911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315" b="7947"/>
          <a:stretch>
            <a:fillRect/>
          </a:stretch>
        </p:blipFill>
        <p:spPr>
          <a:xfrm>
            <a:off x="385878" y="1864677"/>
            <a:ext cx="13011150" cy="81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35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>
          <a:extLst>
            <a:ext uri="{FF2B5EF4-FFF2-40B4-BE49-F238E27FC236}">
              <a16:creationId xmlns:a16="http://schemas.microsoft.com/office/drawing/2014/main" id="{CB90415A-AA16-BA5D-B4B4-1566F631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>
            <a:extLst>
              <a:ext uri="{FF2B5EF4-FFF2-40B4-BE49-F238E27FC236}">
                <a16:creationId xmlns:a16="http://schemas.microsoft.com/office/drawing/2014/main" id="{D09E80EE-8DE8-0AE7-6E23-688CA4B0B397}"/>
              </a:ext>
            </a:extLst>
          </p:cNvPr>
          <p:cNvSpPr txBox="1"/>
          <p:nvPr/>
        </p:nvSpPr>
        <p:spPr>
          <a:xfrm>
            <a:off x="4365676" y="638770"/>
            <a:ext cx="86645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 (5)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9" name="Google Shape;219;p21">
            <a:extLst>
              <a:ext uri="{FF2B5EF4-FFF2-40B4-BE49-F238E27FC236}">
                <a16:creationId xmlns:a16="http://schemas.microsoft.com/office/drawing/2014/main" id="{910F1F40-1DF8-D5C9-E85E-98B8DDB5A416}"/>
              </a:ext>
            </a:extLst>
          </p:cNvPr>
          <p:cNvCxnSpPr>
            <a:cxnSpLocks/>
          </p:cNvCxnSpPr>
          <p:nvPr/>
        </p:nvCxnSpPr>
        <p:spPr>
          <a:xfrm>
            <a:off x="-1276840" y="1251723"/>
            <a:ext cx="756052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1">
            <a:extLst>
              <a:ext uri="{FF2B5EF4-FFF2-40B4-BE49-F238E27FC236}">
                <a16:creationId xmlns:a16="http://schemas.microsoft.com/office/drawing/2014/main" id="{E2C6D23B-8382-C881-FA29-DDD9B4F47353}"/>
              </a:ext>
            </a:extLst>
          </p:cNvPr>
          <p:cNvCxnSpPr>
            <a:cxnSpLocks/>
          </p:cNvCxnSpPr>
          <p:nvPr/>
        </p:nvCxnSpPr>
        <p:spPr>
          <a:xfrm>
            <a:off x="11240429" y="1251723"/>
            <a:ext cx="898681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264DFA-35DD-7EA0-EBC6-35F1F9E9C060}"/>
              </a:ext>
            </a:extLst>
          </p:cNvPr>
          <p:cNvSpPr txBox="1"/>
          <p:nvPr/>
        </p:nvSpPr>
        <p:spPr>
          <a:xfrm>
            <a:off x="13760605" y="2966224"/>
            <a:ext cx="38806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Age- 65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Heart Rate- 100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Chest Pain Type- Typical Angina</a:t>
            </a: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Risk: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B6476-AFD2-0F9B-4818-57182D1D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71" b="8856"/>
          <a:stretch>
            <a:fillRect/>
          </a:stretch>
        </p:blipFill>
        <p:spPr>
          <a:xfrm>
            <a:off x="408181" y="1864676"/>
            <a:ext cx="13011150" cy="81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75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B2517259-F271-03A5-74E9-F2CEFCCB0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1">
            <a:extLst>
              <a:ext uri="{FF2B5EF4-FFF2-40B4-BE49-F238E27FC236}">
                <a16:creationId xmlns:a16="http://schemas.microsoft.com/office/drawing/2014/main" id="{BE0F7E63-2E83-C0AB-F9CA-337441FBAB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>
            <a:extLst>
              <a:ext uri="{FF2B5EF4-FFF2-40B4-BE49-F238E27FC236}">
                <a16:creationId xmlns:a16="http://schemas.microsoft.com/office/drawing/2014/main" id="{96592633-DA44-C3FA-CCEA-DB77EEBD8CFC}"/>
              </a:ext>
            </a:extLst>
          </p:cNvPr>
          <p:cNvSpPr txBox="1"/>
          <p:nvPr/>
        </p:nvSpPr>
        <p:spPr>
          <a:xfrm>
            <a:off x="1894602" y="367651"/>
            <a:ext cx="13258986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this codes from R-Programing and all the plots are uploaded in GitHub. And, the link is given below:</a:t>
            </a:r>
          </a:p>
          <a:p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sz="4000" b="1" i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https://github.com/JeetPolley/Heart-o-Meter</a:t>
            </a:r>
            <a:endParaRPr lang="en-US" sz="4000" b="1" i="1" u="sng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jeetpolley005@gmail.com</a:t>
            </a:r>
          </a:p>
          <a:p>
            <a:endParaRPr lang="en-US" sz="4000" b="1" i="1" u="sng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5" name="Google Shape;395;p31">
            <a:extLst>
              <a:ext uri="{FF2B5EF4-FFF2-40B4-BE49-F238E27FC236}">
                <a16:creationId xmlns:a16="http://schemas.microsoft.com/office/drawing/2014/main" id="{CDF4DB47-B173-D9E9-BF82-54692F448F8D}"/>
              </a:ext>
            </a:extLst>
          </p:cNvPr>
          <p:cNvSpPr txBox="1"/>
          <p:nvPr/>
        </p:nvSpPr>
        <p:spPr>
          <a:xfrm>
            <a:off x="7270595" y="5319328"/>
            <a:ext cx="5309653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(Scan me to calculate the risk of diabetes.)</a:t>
            </a:r>
          </a:p>
        </p:txBody>
      </p:sp>
      <p:sp>
        <p:nvSpPr>
          <p:cNvPr id="2" name="Google Shape;220;p19">
            <a:extLst>
              <a:ext uri="{FF2B5EF4-FFF2-40B4-BE49-F238E27FC236}">
                <a16:creationId xmlns:a16="http://schemas.microsoft.com/office/drawing/2014/main" id="{1A09FAB2-E257-63F8-C8D5-F314679AF0D5}"/>
              </a:ext>
            </a:extLst>
          </p:cNvPr>
          <p:cNvSpPr/>
          <p:nvPr/>
        </p:nvSpPr>
        <p:spPr>
          <a:xfrm>
            <a:off x="12019176" y="3197513"/>
            <a:ext cx="6268824" cy="7414839"/>
          </a:xfrm>
          <a:custGeom>
            <a:avLst/>
            <a:gdLst/>
            <a:ahLst/>
            <a:cxnLst/>
            <a:rect l="l" t="t" r="r" b="b"/>
            <a:pathLst>
              <a:path w="8287993" h="10151115" extrusionOk="0">
                <a:moveTo>
                  <a:pt x="0" y="0"/>
                </a:moveTo>
                <a:lnTo>
                  <a:pt x="8287993" y="0"/>
                </a:lnTo>
                <a:lnTo>
                  <a:pt x="8287993" y="10151115"/>
                </a:lnTo>
                <a:lnTo>
                  <a:pt x="0" y="10151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42502" r="-36500"/>
            </a:stretch>
          </a:blip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AC072-6EBE-505A-0DB6-BA8C3697A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602" y="446653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9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"/>
          <p:cNvSpPr txBox="1"/>
          <p:nvPr/>
        </p:nvSpPr>
        <p:spPr>
          <a:xfrm>
            <a:off x="9420453" y="4562475"/>
            <a:ext cx="856027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/>
          </a:p>
        </p:txBody>
      </p:sp>
      <p:sp>
        <p:nvSpPr>
          <p:cNvPr id="595" name="Google Shape;595;p39"/>
          <p:cNvSpPr/>
          <p:nvPr/>
        </p:nvSpPr>
        <p:spPr>
          <a:xfrm>
            <a:off x="-2685674" y="-1089079"/>
            <a:ext cx="6498552" cy="5518617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596" name="Google Shape;596;p39"/>
          <p:cNvSpPr/>
          <p:nvPr/>
        </p:nvSpPr>
        <p:spPr>
          <a:xfrm>
            <a:off x="2714482" y="-3843465"/>
            <a:ext cx="6360484" cy="5508773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597" name="Google Shape;597;p39"/>
          <p:cNvSpPr/>
          <p:nvPr/>
        </p:nvSpPr>
        <p:spPr>
          <a:xfrm>
            <a:off x="-2547606" y="4778227"/>
            <a:ext cx="6360484" cy="5508773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598" name="Google Shape;598;p39"/>
          <p:cNvSpPr/>
          <p:nvPr/>
        </p:nvSpPr>
        <p:spPr>
          <a:xfrm>
            <a:off x="2645448" y="2013996"/>
            <a:ext cx="6498552" cy="5518617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599" name="Google Shape;599;p39"/>
          <p:cNvCxnSpPr/>
          <p:nvPr/>
        </p:nvCxnSpPr>
        <p:spPr>
          <a:xfrm>
            <a:off x="10708924" y="6115242"/>
            <a:ext cx="7579076" cy="0"/>
          </a:xfrm>
          <a:prstGeom prst="straightConnector1">
            <a:avLst/>
          </a:prstGeom>
          <a:noFill/>
          <a:ln w="38100" cap="flat" cmpd="sng">
            <a:solidFill>
              <a:srgbClr val="014E9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47E70D-2D72-0E8E-69BF-2DC7F52F6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37" y="6243445"/>
            <a:ext cx="7293063" cy="3828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4E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12667784" y="-180826"/>
            <a:ext cx="5620215" cy="10467826"/>
            <a:chOff x="0" y="-47625"/>
            <a:chExt cx="2123392" cy="2756958"/>
          </a:xfrm>
        </p:grpSpPr>
        <p:sp>
          <p:nvSpPr>
            <p:cNvPr id="97" name="Google Shape;97;p14"/>
            <p:cNvSpPr/>
            <p:nvPr/>
          </p:nvSpPr>
          <p:spPr>
            <a:xfrm>
              <a:off x="0" y="0"/>
              <a:ext cx="2123392" cy="2709333"/>
            </a:xfrm>
            <a:custGeom>
              <a:avLst/>
              <a:gdLst/>
              <a:ahLst/>
              <a:cxnLst/>
              <a:rect l="l" t="t" r="r" b="b"/>
              <a:pathLst>
                <a:path w="2123392" h="2709333" extrusionOk="0">
                  <a:moveTo>
                    <a:pt x="0" y="0"/>
                  </a:moveTo>
                  <a:lnTo>
                    <a:pt x="2123392" y="0"/>
                  </a:lnTo>
                  <a:lnTo>
                    <a:pt x="21233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98" name="Google Shape;9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4"/>
          <p:cNvSpPr/>
          <p:nvPr/>
        </p:nvSpPr>
        <p:spPr>
          <a:xfrm>
            <a:off x="10698337" y="714447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 extrusionOk="0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10679912" y="3070849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 extrusionOk="0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10698337" y="75716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 extrusionOk="0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13412796" y="1289630"/>
            <a:ext cx="5228420" cy="36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6600" b="1" dirty="0">
                <a:solidFill>
                  <a:schemeClr val="bg1"/>
                </a:solidFill>
              </a:rPr>
              <a:t>Why it matter the most??</a:t>
            </a:r>
            <a:endParaRPr sz="6600" b="1" dirty="0">
              <a:solidFill>
                <a:schemeClr val="bg1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6844" b="17231"/>
          <a:stretch/>
        </p:blipFill>
        <p:spPr>
          <a:xfrm>
            <a:off x="12667784" y="6268424"/>
            <a:ext cx="5620216" cy="40185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48B27-6EA2-5AC0-9DA1-C1BE59696E9C}"/>
              </a:ext>
            </a:extLst>
          </p:cNvPr>
          <p:cNvSpPr txBox="1"/>
          <p:nvPr/>
        </p:nvSpPr>
        <p:spPr>
          <a:xfrm>
            <a:off x="449681" y="1591323"/>
            <a:ext cx="12218102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Health Crisis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Cardiovascular diseases (CVDs) are the #1 cause of death worldwide (WHO: 17.9 million deaths/year).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 of heart attacks occur without prior symptoms (American Heart Association), highlighting the need for early detection.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Limitations of Current Screening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risk assessments (e.g., Framingham Score)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(30+ minutes per patient).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Subjective (dependent on clinician experience).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Reactive (often detect risk too late).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Non-standardized: Variability in accuracy across healthcare systems.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How Our Solution Helps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Faster, Scalable Screening: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Predicts risk in &lt;1 minute using 8 key clinical features (vs. 30+ minutes manually).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85% AUC accuracy, outperforming traditional methods (AUC: 0.70–0.75).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Prevention: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hospitalizations through early intervention (CDC: 80% of CVDs are preventable).</a:t>
            </a: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$320B/year in U.S. healthcare costs linked to CVD complications.</a:t>
            </a:r>
          </a:p>
        </p:txBody>
      </p:sp>
      <p:sp>
        <p:nvSpPr>
          <p:cNvPr id="7" name="Google Shape;394;p31">
            <a:extLst>
              <a:ext uri="{FF2B5EF4-FFF2-40B4-BE49-F238E27FC236}">
                <a16:creationId xmlns:a16="http://schemas.microsoft.com/office/drawing/2014/main" id="{DC7BC76A-8C69-ADB4-851D-AFD4D44CBFD4}"/>
              </a:ext>
            </a:extLst>
          </p:cNvPr>
          <p:cNvSpPr txBox="1"/>
          <p:nvPr/>
        </p:nvSpPr>
        <p:spPr>
          <a:xfrm>
            <a:off x="525451" y="392914"/>
            <a:ext cx="132589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sz="4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you could predict a heart attack 5 years early?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 t="1216" b="1440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/>
        </p:nvSpPr>
        <p:spPr>
          <a:xfrm>
            <a:off x="4750420" y="480434"/>
            <a:ext cx="92980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ahnschrift" panose="020B0502040204020203" pitchFamily="34" charset="0"/>
              </a:rPr>
              <a:t>Business &amp; Societal Impact</a:t>
            </a:r>
            <a:endParaRPr lang="en-US" sz="6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46" name="Google Shape;146;p16"/>
          <p:cNvCxnSpPr/>
          <p:nvPr/>
        </p:nvCxnSpPr>
        <p:spPr>
          <a:xfrm rot="5580">
            <a:off x="1403282" y="1670024"/>
            <a:ext cx="15481436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A38294-410B-127C-923A-433831F75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196890"/>
              </p:ext>
            </p:extLst>
          </p:nvPr>
        </p:nvGraphicFramePr>
        <p:xfrm>
          <a:off x="3048000" y="3061223"/>
          <a:ext cx="12192000" cy="6084235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79700343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10660377"/>
                    </a:ext>
                  </a:extLst>
                </a:gridCol>
              </a:tblGrid>
              <a:tr h="121684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Sector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Benefit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015498047"/>
                  </a:ext>
                </a:extLst>
              </a:tr>
              <a:tr h="1216847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Hospitals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Prioritize high-risk patients, reduce ER overload.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166582227"/>
                  </a:ext>
                </a:extLst>
              </a:tr>
              <a:tr h="1216847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Insurers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premiums based on personalized risk scores.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946190246"/>
                  </a:ext>
                </a:extLst>
              </a:tr>
              <a:tr h="1216847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Pharma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Targeted drug trials for at-risk populations.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382035907"/>
                  </a:ext>
                </a:extLst>
              </a:tr>
              <a:tr h="1216847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 Health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Low-cost screening for underserved areas (rural/developing regions).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48919653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11396181" y="-1291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6601" b="-36603"/>
            </a:stretch>
          </a:blipFill>
          <a:ln>
            <a:noFill/>
          </a:ln>
        </p:spPr>
      </p:sp>
      <p:sp>
        <p:nvSpPr>
          <p:cNvPr id="185" name="Google Shape;185;p19"/>
          <p:cNvSpPr/>
          <p:nvPr/>
        </p:nvSpPr>
        <p:spPr>
          <a:xfrm>
            <a:off x="11396181" y="52726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6547" b="-36547"/>
            </a:stretch>
          </a:blipFill>
          <a:ln>
            <a:noFill/>
          </a:ln>
        </p:spPr>
      </p:sp>
      <p:sp>
        <p:nvSpPr>
          <p:cNvPr id="186" name="Google Shape;186;p19"/>
          <p:cNvSpPr/>
          <p:nvPr/>
        </p:nvSpPr>
        <p:spPr>
          <a:xfrm>
            <a:off x="16077891" y="2571750"/>
            <a:ext cx="6056826" cy="514350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87" name="Google Shape;187;p19"/>
          <p:cNvGrpSpPr/>
          <p:nvPr/>
        </p:nvGrpSpPr>
        <p:grpSpPr>
          <a:xfrm rot="-5400000">
            <a:off x="1654345" y="-3320472"/>
            <a:ext cx="8299795" cy="13771648"/>
            <a:chOff x="0" y="-47625"/>
            <a:chExt cx="635000" cy="1053641"/>
          </a:xfrm>
        </p:grpSpPr>
        <p:sp>
          <p:nvSpPr>
            <p:cNvPr id="188" name="Google Shape;188;p19"/>
            <p:cNvSpPr/>
            <p:nvPr/>
          </p:nvSpPr>
          <p:spPr>
            <a:xfrm>
              <a:off x="0" y="0"/>
              <a:ext cx="393053" cy="1006016"/>
            </a:xfrm>
            <a:custGeom>
              <a:avLst/>
              <a:gdLst/>
              <a:ahLst/>
              <a:cxnLst/>
              <a:rect l="l" t="t" r="r" b="b"/>
              <a:pathLst>
                <a:path w="393053" h="1006016" extrusionOk="0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89" name="Google Shape;189;p19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C910B6-C483-6BBB-399C-4822FB2C55C1}"/>
              </a:ext>
            </a:extLst>
          </p:cNvPr>
          <p:cNvSpPr txBox="1">
            <a:spLocks/>
          </p:cNvSpPr>
          <p:nvPr/>
        </p:nvSpPr>
        <p:spPr>
          <a:xfrm>
            <a:off x="366071" y="4299648"/>
            <a:ext cx="12323995" cy="317738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of Our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/>
          <p:cNvGrpSpPr/>
          <p:nvPr/>
        </p:nvGrpSpPr>
        <p:grpSpPr>
          <a:xfrm>
            <a:off x="0" y="243398"/>
            <a:ext cx="6490010" cy="981308"/>
            <a:chOff x="0" y="-47625"/>
            <a:chExt cx="4816592" cy="1081242"/>
          </a:xfrm>
        </p:grpSpPr>
        <p:sp>
          <p:nvSpPr>
            <p:cNvPr id="227" name="Google Shape;227;p22"/>
            <p:cNvSpPr/>
            <p:nvPr/>
          </p:nvSpPr>
          <p:spPr>
            <a:xfrm>
              <a:off x="0" y="0"/>
              <a:ext cx="4816592" cy="1033617"/>
            </a:xfrm>
            <a:custGeom>
              <a:avLst/>
              <a:gdLst/>
              <a:ahLst/>
              <a:cxnLst/>
              <a:rect l="l" t="t" r="r" b="b"/>
              <a:pathLst>
                <a:path w="4816592" h="103361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3617"/>
                  </a:lnTo>
                  <a:lnTo>
                    <a:pt x="0" y="1033617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28" name="Google Shape;228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2"/>
          <p:cNvSpPr txBox="1"/>
          <p:nvPr/>
        </p:nvSpPr>
        <p:spPr>
          <a:xfrm>
            <a:off x="-4992095" y="451968"/>
            <a:ext cx="164742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UCI Heart Disease Dataset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A4A48A-F2AA-C2B2-0FBC-5CCC3088EA59}"/>
              </a:ext>
            </a:extLst>
          </p:cNvPr>
          <p:cNvSpPr txBox="1"/>
          <p:nvPr/>
        </p:nvSpPr>
        <p:spPr>
          <a:xfrm>
            <a:off x="11062010" y="9680587"/>
            <a:ext cx="8385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UCI Machine Learning Repository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C62F6-FADD-D580-3C39-354AF9BEF9E9}"/>
              </a:ext>
            </a:extLst>
          </p:cNvPr>
          <p:cNvSpPr txBox="1"/>
          <p:nvPr/>
        </p:nvSpPr>
        <p:spPr>
          <a:xfrm>
            <a:off x="0" y="1276091"/>
            <a:ext cx="11062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303 patient records (139 healthy, 164 with heart disease)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 heart attack risk using clinical and demographic features.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E2FFCB-57A6-C91B-F40A-5E58645F7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159594"/>
              </p:ext>
            </p:extLst>
          </p:nvPr>
        </p:nvGraphicFramePr>
        <p:xfrm>
          <a:off x="223024" y="2438767"/>
          <a:ext cx="17819649" cy="722018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939883">
                  <a:extLst>
                    <a:ext uri="{9D8B030D-6E8A-4147-A177-3AD203B41FA5}">
                      <a16:colId xmlns:a16="http://schemas.microsoft.com/office/drawing/2014/main" val="3681609399"/>
                    </a:ext>
                  </a:extLst>
                </a:gridCol>
                <a:gridCol w="5939883">
                  <a:extLst>
                    <a:ext uri="{9D8B030D-6E8A-4147-A177-3AD203B41FA5}">
                      <a16:colId xmlns:a16="http://schemas.microsoft.com/office/drawing/2014/main" val="880223870"/>
                    </a:ext>
                  </a:extLst>
                </a:gridCol>
                <a:gridCol w="5939883">
                  <a:extLst>
                    <a:ext uri="{9D8B030D-6E8A-4147-A177-3AD203B41FA5}">
                      <a16:colId xmlns:a16="http://schemas.microsoft.com/office/drawing/2014/main" val="381137307"/>
                    </a:ext>
                  </a:extLst>
                </a:gridCol>
              </a:tblGrid>
              <a:tr h="90252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Clinical Relevance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751999559"/>
                  </a:ext>
                </a:extLst>
              </a:tr>
              <a:tr h="90252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Patient age in years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Risk ↑ after 45 years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285666790"/>
                  </a:ext>
                </a:extLst>
              </a:tr>
              <a:tr h="90252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sex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Gender (1 = male, 0 = female)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Men have higher CVD risk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4122255635"/>
                  </a:ext>
                </a:extLst>
              </a:tr>
              <a:tr h="90252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cp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Chest pain type (0–3)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Type 3 (asymptomatic) = highest risk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042196813"/>
                  </a:ext>
                </a:extLst>
              </a:tr>
              <a:tr h="90252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trestbps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Resting blood pressure (mmHg)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Hypertension → CVD risk ↑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734562494"/>
                  </a:ext>
                </a:extLst>
              </a:tr>
              <a:tr h="90252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chol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Serum cholesterol (mg/dl)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&gt;200 mg/dl = high risk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58851286"/>
                  </a:ext>
                </a:extLst>
              </a:tr>
              <a:tr h="90252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thalach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Maximum heart rate achieved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Low HR → Higher risk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66190522"/>
                  </a:ext>
                </a:extLst>
              </a:tr>
              <a:tr h="902523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oldpeak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ST depression induced by exercise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↑ Depression = ↑ ischemia risk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50234915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349B10-A655-5232-D317-5785A35BB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1" y="322172"/>
            <a:ext cx="4156872" cy="13763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3399096" y="-701386"/>
            <a:ext cx="11970327" cy="10988386"/>
            <a:chOff x="0" y="-47625"/>
            <a:chExt cx="812800" cy="746125"/>
          </a:xfrm>
        </p:grpSpPr>
        <p:sp>
          <p:nvSpPr>
            <p:cNvPr id="152" name="Google Shape;152;p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53" name="Google Shape;153;p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t="771" r="49091" b="770"/>
          <a:stretch/>
        </p:blipFill>
        <p:spPr>
          <a:xfrm>
            <a:off x="214361" y="999585"/>
            <a:ext cx="6138372" cy="954901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8794132" y="57607"/>
            <a:ext cx="9062746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en-US" sz="3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Preparing the Data for Accurate Predictions</a:t>
            </a:r>
            <a:endParaRPr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12670406" y="6773074"/>
            <a:ext cx="11235187" cy="10313551"/>
            <a:chOff x="0" y="-47625"/>
            <a:chExt cx="812800" cy="7461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60" name="Google Shape;160;p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1" name="Google Shape;161;p17"/>
          <p:cNvCxnSpPr/>
          <p:nvPr/>
        </p:nvCxnSpPr>
        <p:spPr>
          <a:xfrm rot="-25396">
            <a:off x="9143873" y="756180"/>
            <a:ext cx="914425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7873FF-2F09-99DB-8876-960C7BE7C9FE}"/>
              </a:ext>
            </a:extLst>
          </p:cNvPr>
          <p:cNvSpPr txBox="1"/>
          <p:nvPr/>
        </p:nvSpPr>
        <p:spPr>
          <a:xfrm>
            <a:off x="6138372" y="984008"/>
            <a:ext cx="128244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Why Preprocess Data?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Raw medical data often has: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(e.g., blank cholesterol readings)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Impossible numbers (e.g., blood pressure = 0)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Uneven scales (e.g., age 20-80 vs. cholesterol 100-500)</a:t>
            </a:r>
          </a:p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Key Steps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F890A-AE0D-647E-E8C0-E1855A6EE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911" y="3513926"/>
            <a:ext cx="11339258" cy="6686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21AEF4A8-A0FE-6F97-9AB0-87A33351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>
            <a:extLst>
              <a:ext uri="{FF2B5EF4-FFF2-40B4-BE49-F238E27FC236}">
                <a16:creationId xmlns:a16="http://schemas.microsoft.com/office/drawing/2014/main" id="{BEB9B047-52AE-1559-CA2B-3E3128976B33}"/>
              </a:ext>
            </a:extLst>
          </p:cNvPr>
          <p:cNvSpPr/>
          <p:nvPr/>
        </p:nvSpPr>
        <p:spPr>
          <a:xfrm>
            <a:off x="11396181" y="-1291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6601" b="-36603"/>
            </a:stretch>
          </a:blipFill>
          <a:ln>
            <a:noFill/>
          </a:ln>
        </p:spPr>
      </p:sp>
      <p:sp>
        <p:nvSpPr>
          <p:cNvPr id="185" name="Google Shape;185;p19">
            <a:extLst>
              <a:ext uri="{FF2B5EF4-FFF2-40B4-BE49-F238E27FC236}">
                <a16:creationId xmlns:a16="http://schemas.microsoft.com/office/drawing/2014/main" id="{E1D66374-AA36-7368-8CE0-36A983938C3B}"/>
              </a:ext>
            </a:extLst>
          </p:cNvPr>
          <p:cNvSpPr/>
          <p:nvPr/>
        </p:nvSpPr>
        <p:spPr>
          <a:xfrm>
            <a:off x="11396181" y="5272686"/>
            <a:ext cx="5939376" cy="5143500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6547" b="-36547"/>
            </a:stretch>
          </a:blipFill>
          <a:ln>
            <a:noFill/>
          </a:ln>
        </p:spPr>
      </p:sp>
      <p:sp>
        <p:nvSpPr>
          <p:cNvPr id="186" name="Google Shape;186;p19">
            <a:extLst>
              <a:ext uri="{FF2B5EF4-FFF2-40B4-BE49-F238E27FC236}">
                <a16:creationId xmlns:a16="http://schemas.microsoft.com/office/drawing/2014/main" id="{BD654C9C-2810-2918-2BA7-56A1F2B3E21A}"/>
              </a:ext>
            </a:extLst>
          </p:cNvPr>
          <p:cNvSpPr/>
          <p:nvPr/>
        </p:nvSpPr>
        <p:spPr>
          <a:xfrm>
            <a:off x="16077891" y="2571750"/>
            <a:ext cx="6056826" cy="514350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87" name="Google Shape;187;p19">
            <a:extLst>
              <a:ext uri="{FF2B5EF4-FFF2-40B4-BE49-F238E27FC236}">
                <a16:creationId xmlns:a16="http://schemas.microsoft.com/office/drawing/2014/main" id="{194CFEF0-2937-E631-7E2F-BC210AEB324D}"/>
              </a:ext>
            </a:extLst>
          </p:cNvPr>
          <p:cNvGrpSpPr/>
          <p:nvPr/>
        </p:nvGrpSpPr>
        <p:grpSpPr>
          <a:xfrm rot="-5400000">
            <a:off x="1654343" y="-3320472"/>
            <a:ext cx="8299795" cy="13771648"/>
            <a:chOff x="0" y="-47625"/>
            <a:chExt cx="635000" cy="1053641"/>
          </a:xfrm>
        </p:grpSpPr>
        <p:sp>
          <p:nvSpPr>
            <p:cNvPr id="188" name="Google Shape;188;p19">
              <a:extLst>
                <a:ext uri="{FF2B5EF4-FFF2-40B4-BE49-F238E27FC236}">
                  <a16:creationId xmlns:a16="http://schemas.microsoft.com/office/drawing/2014/main" id="{E0F8541E-5C73-72DB-EC0C-AB6CFC6F4CEF}"/>
                </a:ext>
              </a:extLst>
            </p:cNvPr>
            <p:cNvSpPr/>
            <p:nvPr/>
          </p:nvSpPr>
          <p:spPr>
            <a:xfrm>
              <a:off x="0" y="0"/>
              <a:ext cx="393053" cy="1006016"/>
            </a:xfrm>
            <a:custGeom>
              <a:avLst/>
              <a:gdLst/>
              <a:ahLst/>
              <a:cxnLst/>
              <a:rect l="l" t="t" r="r" b="b"/>
              <a:pathLst>
                <a:path w="393053" h="1006016" extrusionOk="0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89" name="Google Shape;189;p19">
              <a:extLst>
                <a:ext uri="{FF2B5EF4-FFF2-40B4-BE49-F238E27FC236}">
                  <a16:creationId xmlns:a16="http://schemas.microsoft.com/office/drawing/2014/main" id="{65E0BB3B-6EAE-ABFD-47D5-AE007FE37EC4}"/>
                </a:ext>
              </a:extLst>
            </p:cNvPr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9F12A-0B4B-BBAC-2B6D-2CADAC011334}"/>
              </a:ext>
            </a:extLst>
          </p:cNvPr>
          <p:cNvSpPr txBox="1">
            <a:spLocks/>
          </p:cNvSpPr>
          <p:nvPr/>
        </p:nvSpPr>
        <p:spPr>
          <a:xfrm>
            <a:off x="366071" y="4299648"/>
            <a:ext cx="12323995" cy="317738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>
            <a:alphaModFix/>
          </a:blip>
          <a:stretch>
            <a:fillRect l="-14944" r="-14943"/>
          </a:stretch>
        </a:blipFill>
        <a:ln>
          <a:noFill/>
        </a:ln>
      </a:spPr>
      <a:bodyPr/>
      <a:lstStyle/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1645</Words>
  <Application>Microsoft Office PowerPoint</Application>
  <PresentationFormat>Custom</PresentationFormat>
  <Paragraphs>276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Libre Baskerville</vt:lpstr>
      <vt:lpstr>Wingdings</vt:lpstr>
      <vt:lpstr>Bahnschrift</vt:lpstr>
      <vt:lpstr>Times New Roman</vt:lpstr>
      <vt:lpstr>Arial</vt:lpstr>
      <vt:lpstr>Calibri</vt:lpstr>
      <vt:lpstr>Libre Franklin Light</vt:lpstr>
      <vt:lpstr>Century Schoolbook</vt:lpstr>
      <vt:lpstr>Bodoni MT</vt:lpstr>
      <vt:lpstr>Office Theme</vt:lpstr>
      <vt:lpstr>PowerPoint Presentation</vt:lpstr>
      <vt:lpstr>PowerPoint Presentation</vt:lpstr>
      <vt:lpstr>Heart Attack Risk Prediction Using Machine Learning in R                                  Heart Attack Risk Prediction Using Machine Learning in 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Jeet Polley</dc:creator>
  <cp:lastModifiedBy>Jeet Polley</cp:lastModifiedBy>
  <cp:revision>5</cp:revision>
  <dcterms:modified xsi:type="dcterms:W3CDTF">2025-06-18T08:11:18Z</dcterms:modified>
</cp:coreProperties>
</file>